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7"/>
    <p:sldId id="257" r:id="rId28"/>
    <p:sldId id="258" r:id="rId29"/>
    <p:sldId id="259" r:id="rId30"/>
    <p:sldId id="260" r:id="rId31"/>
    <p:sldId id="261" r:id="rId32"/>
    <p:sldId id="262" r:id="rId33"/>
    <p:sldId id="263" r:id="rId34"/>
    <p:sldId id="264" r:id="rId35"/>
    <p:sldId id="265" r:id="rId36"/>
    <p:sldId id="266" r:id="rId37"/>
    <p:sldId id="267" r:id="rId38"/>
    <p:sldId id="268" r:id="rId39"/>
    <p:sldId id="269" r:id="rId40"/>
    <p:sldId id="270" r:id="rId41"/>
    <p:sldId id="271" r:id="rId42"/>
    <p:sldId id="272" r:id="rId43"/>
    <p:sldId id="273" r:id="rId44"/>
    <p:sldId id="274" r:id="rId45"/>
    <p:sldId id="275" r:id="rId4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arlow Condensed Bold" charset="1" panose="00000706000000000000"/>
      <p:regular r:id="rId10"/>
    </p:embeddedFont>
    <p:embeddedFont>
      <p:font typeface="Barlow Condensed Bold Bold" charset="1" panose="00000A06000000000000"/>
      <p:regular r:id="rId11"/>
    </p:embeddedFont>
    <p:embeddedFont>
      <p:font typeface="Barlow Condensed Bold Italics" charset="1" panose="00000706000000000000"/>
      <p:regular r:id="rId12"/>
    </p:embeddedFont>
    <p:embeddedFont>
      <p:font typeface="Barlow Condensed Bold Bold Italics" charset="1" panose="00000A06000000000000"/>
      <p:regular r:id="rId13"/>
    </p:embeddedFont>
    <p:embeddedFont>
      <p:font typeface="Inter" charset="1" panose="020B0502030000000004"/>
      <p:regular r:id="rId14"/>
    </p:embeddedFont>
    <p:embeddedFont>
      <p:font typeface="Inter Bold" charset="1" panose="020B0802030000000004"/>
      <p:regular r:id="rId15"/>
    </p:embeddedFont>
    <p:embeddedFont>
      <p:font typeface="Inter Italics" charset="1" panose="020B0502030000000004"/>
      <p:regular r:id="rId16"/>
    </p:embeddedFont>
    <p:embeddedFont>
      <p:font typeface="Inter Bold Italics" charset="1" panose="020B0802030000000004"/>
      <p:regular r:id="rId17"/>
    </p:embeddedFont>
    <p:embeddedFont>
      <p:font typeface="Open Sauce Light" charset="1" panose="00000400000000000000"/>
      <p:regular r:id="rId18"/>
    </p:embeddedFont>
    <p:embeddedFont>
      <p:font typeface="Open Sauce Light Bold" charset="1" panose="00000600000000000000"/>
      <p:regular r:id="rId19"/>
    </p:embeddedFont>
    <p:embeddedFont>
      <p:font typeface="Open Sauce Light Italics" charset="1" panose="00000400000000000000"/>
      <p:regular r:id="rId20"/>
    </p:embeddedFont>
    <p:embeddedFont>
      <p:font typeface="Open Sauce Light Bold Italics" charset="1" panose="00000600000000000000"/>
      <p:regular r:id="rId21"/>
    </p:embeddedFont>
    <p:embeddedFont>
      <p:font typeface="Open Sauce" charset="1" panose="00000500000000000000"/>
      <p:regular r:id="rId22"/>
    </p:embeddedFont>
    <p:embeddedFont>
      <p:font typeface="Open Sauce Bold" charset="1" panose="00000800000000000000"/>
      <p:regular r:id="rId23"/>
    </p:embeddedFont>
    <p:embeddedFont>
      <p:font typeface="Open Sauce Italics" charset="1" panose="00000500000000000000"/>
      <p:regular r:id="rId24"/>
    </p:embeddedFont>
    <p:embeddedFont>
      <p:font typeface="Open Sauce Bold Italics" charset="1" panose="00000800000000000000"/>
      <p:regular r:id="rId25"/>
    </p:embeddedFont>
    <p:embeddedFont>
      <p:font typeface="Bungee" charset="1" panose="000000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slides/slide1.xml" Type="http://schemas.openxmlformats.org/officeDocument/2006/relationships/slide"/><Relationship Id="rId28" Target="slides/slide2.xml" Type="http://schemas.openxmlformats.org/officeDocument/2006/relationships/slide"/><Relationship Id="rId29" Target="slides/slide3.xml" Type="http://schemas.openxmlformats.org/officeDocument/2006/relationships/slide"/><Relationship Id="rId3" Target="viewProps.xml" Type="http://schemas.openxmlformats.org/officeDocument/2006/relationships/viewProps"/><Relationship Id="rId30" Target="slides/slide4.xml" Type="http://schemas.openxmlformats.org/officeDocument/2006/relationships/slide"/><Relationship Id="rId31" Target="slides/slide5.xml" Type="http://schemas.openxmlformats.org/officeDocument/2006/relationships/slide"/><Relationship Id="rId32" Target="slides/slide6.xml" Type="http://schemas.openxmlformats.org/officeDocument/2006/relationships/slide"/><Relationship Id="rId33" Target="slides/slide7.xml" Type="http://schemas.openxmlformats.org/officeDocument/2006/relationships/slide"/><Relationship Id="rId34" Target="slides/slide8.xml" Type="http://schemas.openxmlformats.org/officeDocument/2006/relationships/slide"/><Relationship Id="rId35" Target="slides/slide9.xml" Type="http://schemas.openxmlformats.org/officeDocument/2006/relationships/slide"/><Relationship Id="rId36" Target="slides/slide10.xml" Type="http://schemas.openxmlformats.org/officeDocument/2006/relationships/slide"/><Relationship Id="rId37" Target="slides/slide11.xml" Type="http://schemas.openxmlformats.org/officeDocument/2006/relationships/slide"/><Relationship Id="rId38" Target="slides/slide12.xml" Type="http://schemas.openxmlformats.org/officeDocument/2006/relationships/slide"/><Relationship Id="rId39" Target="slides/slide13.xml" Type="http://schemas.openxmlformats.org/officeDocument/2006/relationships/slide"/><Relationship Id="rId4" Target="theme/theme1.xml" Type="http://schemas.openxmlformats.org/officeDocument/2006/relationships/theme"/><Relationship Id="rId40" Target="slides/slide14.xml" Type="http://schemas.openxmlformats.org/officeDocument/2006/relationships/slide"/><Relationship Id="rId41" Target="slides/slide15.xml" Type="http://schemas.openxmlformats.org/officeDocument/2006/relationships/slide"/><Relationship Id="rId42" Target="slides/slide16.xml" Type="http://schemas.openxmlformats.org/officeDocument/2006/relationships/slide"/><Relationship Id="rId43" Target="slides/slide17.xml" Type="http://schemas.openxmlformats.org/officeDocument/2006/relationships/slide"/><Relationship Id="rId44" Target="slides/slide18.xml" Type="http://schemas.openxmlformats.org/officeDocument/2006/relationships/slide"/><Relationship Id="rId45" Target="slides/slide19.xml" Type="http://schemas.openxmlformats.org/officeDocument/2006/relationships/slide"/><Relationship Id="rId46" Target="slides/slide20.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32.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jpe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7.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42.png" Type="http://schemas.openxmlformats.org/officeDocument/2006/relationships/image"/><Relationship Id="rId7" Target="../media/image43.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46.png" Type="http://schemas.openxmlformats.org/officeDocument/2006/relationships/image"/><Relationship Id="rId5" Target="../media/image47.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jpeg" Type="http://schemas.openxmlformats.org/officeDocument/2006/relationships/image"/><Relationship Id="rId3" Target="../media/image49.jpe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 Id="rId4" Target="../media/image54.png" Type="http://schemas.openxmlformats.org/officeDocument/2006/relationships/image"/><Relationship Id="rId5" Target="../media/image55.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 Id="rId4" Target="../media/image54.png" Type="http://schemas.openxmlformats.org/officeDocument/2006/relationships/image"/><Relationship Id="rId5" Target="../media/image55.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6.jpeg" Type="http://schemas.openxmlformats.org/officeDocument/2006/relationships/image"/><Relationship Id="rId3" Target="../media/image57.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7.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21.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a:off x="0" y="0"/>
            <a:ext cx="18288000" cy="10287000"/>
          </a:xfrm>
          <a:prstGeom prst="rect">
            <a:avLst/>
          </a:prstGeom>
        </p:spPr>
      </p:pic>
      <p:grpSp>
        <p:nvGrpSpPr>
          <p:cNvPr name="Group 3" id="3"/>
          <p:cNvGrpSpPr/>
          <p:nvPr/>
        </p:nvGrpSpPr>
        <p:grpSpPr>
          <a:xfrm rot="0">
            <a:off x="2817450" y="3028465"/>
            <a:ext cx="12653100" cy="4230070"/>
            <a:chOff x="0" y="0"/>
            <a:chExt cx="16870800" cy="5640093"/>
          </a:xfrm>
        </p:grpSpPr>
        <p:sp>
          <p:nvSpPr>
            <p:cNvPr name="TextBox 4" id="4"/>
            <p:cNvSpPr txBox="true"/>
            <p:nvPr/>
          </p:nvSpPr>
          <p:spPr>
            <a:xfrm rot="0">
              <a:off x="0" y="1708396"/>
              <a:ext cx="16870800" cy="2146734"/>
            </a:xfrm>
            <a:prstGeom prst="rect">
              <a:avLst/>
            </a:prstGeom>
          </p:spPr>
          <p:txBody>
            <a:bodyPr anchor="t" rtlCol="false" tIns="0" lIns="0" bIns="0" rIns="0">
              <a:spAutoFit/>
            </a:bodyPr>
            <a:lstStyle/>
            <a:p>
              <a:pPr algn="ctr">
                <a:lnSpc>
                  <a:spcPts val="11165"/>
                </a:lnSpc>
              </a:pPr>
              <a:r>
                <a:rPr lang="en-US" sz="10150">
                  <a:solidFill>
                    <a:srgbClr val="FFFFFF"/>
                  </a:solidFill>
                  <a:latin typeface="Bungee Bold"/>
                </a:rPr>
                <a:t>5G TEKNOLOJISI</a:t>
              </a:r>
            </a:p>
          </p:txBody>
        </p:sp>
        <p:sp>
          <p:nvSpPr>
            <p:cNvPr name="TextBox 5" id="5"/>
            <p:cNvSpPr txBox="true"/>
            <p:nvPr/>
          </p:nvSpPr>
          <p:spPr>
            <a:xfrm rot="0">
              <a:off x="2040293" y="5056081"/>
              <a:ext cx="12790215" cy="584012"/>
            </a:xfrm>
            <a:prstGeom prst="rect">
              <a:avLst/>
            </a:prstGeom>
          </p:spPr>
          <p:txBody>
            <a:bodyPr anchor="t" rtlCol="false" tIns="0" lIns="0" bIns="0" rIns="0">
              <a:spAutoFit/>
            </a:bodyPr>
            <a:lstStyle/>
            <a:p>
              <a:pPr algn="ctr">
                <a:lnSpc>
                  <a:spcPts val="3707"/>
                </a:lnSpc>
              </a:pPr>
            </a:p>
          </p:txBody>
        </p:sp>
        <p:sp>
          <p:nvSpPr>
            <p:cNvPr name="TextBox 6" id="6"/>
            <p:cNvSpPr txBox="true"/>
            <p:nvPr/>
          </p:nvSpPr>
          <p:spPr>
            <a:xfrm rot="0">
              <a:off x="2040293" y="-60513"/>
              <a:ext cx="12790215" cy="642303"/>
            </a:xfrm>
            <a:prstGeom prst="rect">
              <a:avLst/>
            </a:prstGeom>
          </p:spPr>
          <p:txBody>
            <a:bodyPr anchor="t" rtlCol="false" tIns="0" lIns="0" bIns="0" rIns="0">
              <a:spAutoFit/>
            </a:bodyPr>
            <a:lstStyle/>
            <a:p>
              <a:pPr algn="ctr">
                <a:lnSpc>
                  <a:spcPts val="4077"/>
                </a:lnSpc>
                <a:spcBef>
                  <a:spcPct val="0"/>
                </a:spcBef>
              </a:pPr>
            </a:p>
          </p:txBody>
        </p:sp>
      </p:grpSp>
      <p:sp>
        <p:nvSpPr>
          <p:cNvPr name="TextBox 7" id="7"/>
          <p:cNvSpPr txBox="true"/>
          <p:nvPr/>
        </p:nvSpPr>
        <p:spPr>
          <a:xfrm rot="0">
            <a:off x="12907265" y="9283337"/>
            <a:ext cx="5367815" cy="1003663"/>
          </a:xfrm>
          <a:prstGeom prst="rect">
            <a:avLst/>
          </a:prstGeom>
        </p:spPr>
        <p:txBody>
          <a:bodyPr anchor="t" rtlCol="false" tIns="0" lIns="0" bIns="0" rIns="0">
            <a:spAutoFit/>
          </a:bodyPr>
          <a:lstStyle/>
          <a:p>
            <a:pPr>
              <a:lnSpc>
                <a:spcPts val="4005"/>
              </a:lnSpc>
            </a:pPr>
            <a:r>
              <a:rPr lang="en-US" sz="2860">
                <a:solidFill>
                  <a:srgbClr val="FFFFFF"/>
                </a:solidFill>
                <a:latin typeface="Inter"/>
              </a:rPr>
              <a:t>220229007-Abdullah Zengin</a:t>
            </a:r>
          </a:p>
          <a:p>
            <a:pPr>
              <a:lnSpc>
                <a:spcPts val="4005"/>
              </a:lnSpc>
              <a:spcBef>
                <a:spcPct val="0"/>
              </a:spcBef>
            </a:pPr>
            <a:r>
              <a:rPr lang="en-US" sz="2860">
                <a:solidFill>
                  <a:srgbClr val="FFFFFF"/>
                </a:solidFill>
                <a:latin typeface="Inter"/>
              </a:rPr>
              <a:t>220229049-İbrahim Biner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4242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543454" y="4390402"/>
            <a:ext cx="557847" cy="557847"/>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543454" y="5937897"/>
            <a:ext cx="557847" cy="557847"/>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543454" y="7485392"/>
            <a:ext cx="557847" cy="557847"/>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976465" y="4485811"/>
            <a:ext cx="557847" cy="557847"/>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976465" y="6033306"/>
            <a:ext cx="557847" cy="557847"/>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976465" y="7580801"/>
            <a:ext cx="557847" cy="557847"/>
          </a:xfrm>
          <a:prstGeom prst="rect">
            <a:avLst/>
          </a:prstGeom>
        </p:spPr>
      </p:pic>
      <p:pic>
        <p:nvPicPr>
          <p:cNvPr name="Picture 8" id="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1925376"/>
            <a:ext cx="1228844" cy="1228844"/>
          </a:xfrm>
          <a:prstGeom prst="rect">
            <a:avLst/>
          </a:prstGeom>
        </p:spPr>
      </p:pic>
      <p:pic>
        <p:nvPicPr>
          <p:cNvPr name="Picture 9" id="9"/>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9414069" y="1925376"/>
            <a:ext cx="1228844" cy="1228844"/>
          </a:xfrm>
          <a:prstGeom prst="rect">
            <a:avLst/>
          </a:prstGeom>
        </p:spPr>
      </p:pic>
      <p:sp>
        <p:nvSpPr>
          <p:cNvPr name="TextBox 10" id="10"/>
          <p:cNvSpPr txBox="true"/>
          <p:nvPr/>
        </p:nvSpPr>
        <p:spPr>
          <a:xfrm rot="0">
            <a:off x="3502930" y="4438186"/>
            <a:ext cx="4885745" cy="414655"/>
          </a:xfrm>
          <a:prstGeom prst="rect">
            <a:avLst/>
          </a:prstGeom>
        </p:spPr>
        <p:txBody>
          <a:bodyPr anchor="t" rtlCol="false" tIns="0" lIns="0" bIns="0" rIns="0">
            <a:spAutoFit/>
          </a:bodyPr>
          <a:lstStyle/>
          <a:p>
            <a:pPr>
              <a:lnSpc>
                <a:spcPts val="3394"/>
              </a:lnSpc>
            </a:pPr>
            <a:r>
              <a:rPr lang="en-US" sz="2425">
                <a:solidFill>
                  <a:srgbClr val="FEFFFD"/>
                </a:solidFill>
                <a:latin typeface="Inter"/>
              </a:rPr>
              <a:t>Mobil cihazlar için üstün bağlantı</a:t>
            </a:r>
          </a:p>
        </p:txBody>
      </p:sp>
      <p:sp>
        <p:nvSpPr>
          <p:cNvPr name="TextBox 11" id="11"/>
          <p:cNvSpPr txBox="true"/>
          <p:nvPr/>
        </p:nvSpPr>
        <p:spPr>
          <a:xfrm rot="0">
            <a:off x="3502930" y="5984093"/>
            <a:ext cx="4885745" cy="763270"/>
          </a:xfrm>
          <a:prstGeom prst="rect">
            <a:avLst/>
          </a:prstGeom>
        </p:spPr>
        <p:txBody>
          <a:bodyPr anchor="t" rtlCol="false" tIns="0" lIns="0" bIns="0" rIns="0">
            <a:spAutoFit/>
          </a:bodyPr>
          <a:lstStyle/>
          <a:p>
            <a:pPr>
              <a:lnSpc>
                <a:spcPts val="3079"/>
              </a:lnSpc>
            </a:pPr>
            <a:r>
              <a:rPr lang="en-US" sz="2200">
                <a:solidFill>
                  <a:srgbClr val="FEFFFD"/>
                </a:solidFill>
                <a:latin typeface="Inter"/>
              </a:rPr>
              <a:t>100 Mbps'ye kadar görece yüksek internet hızı</a:t>
            </a:r>
          </a:p>
        </p:txBody>
      </p:sp>
      <p:sp>
        <p:nvSpPr>
          <p:cNvPr name="TextBox 12" id="12"/>
          <p:cNvSpPr txBox="true"/>
          <p:nvPr/>
        </p:nvSpPr>
        <p:spPr>
          <a:xfrm rot="0">
            <a:off x="3502930" y="7538891"/>
            <a:ext cx="4885745" cy="763270"/>
          </a:xfrm>
          <a:prstGeom prst="rect">
            <a:avLst/>
          </a:prstGeom>
        </p:spPr>
        <p:txBody>
          <a:bodyPr anchor="t" rtlCol="false" tIns="0" lIns="0" bIns="0" rIns="0">
            <a:spAutoFit/>
          </a:bodyPr>
          <a:lstStyle/>
          <a:p>
            <a:pPr>
              <a:lnSpc>
                <a:spcPts val="3079"/>
              </a:lnSpc>
            </a:pPr>
            <a:r>
              <a:rPr lang="en-US" sz="2200">
                <a:solidFill>
                  <a:srgbClr val="FEFFFD"/>
                </a:solidFill>
                <a:latin typeface="Inter"/>
              </a:rPr>
              <a:t>Kilometre kare başına 4.000 cihaz desteği</a:t>
            </a:r>
          </a:p>
        </p:txBody>
      </p:sp>
      <p:sp>
        <p:nvSpPr>
          <p:cNvPr name="TextBox 13" id="13"/>
          <p:cNvSpPr txBox="true"/>
          <p:nvPr/>
        </p:nvSpPr>
        <p:spPr>
          <a:xfrm rot="0">
            <a:off x="2660325" y="1984839"/>
            <a:ext cx="5728349" cy="1428750"/>
          </a:xfrm>
          <a:prstGeom prst="rect">
            <a:avLst/>
          </a:prstGeom>
        </p:spPr>
        <p:txBody>
          <a:bodyPr anchor="t" rtlCol="false" tIns="0" lIns="0" bIns="0" rIns="0">
            <a:spAutoFit/>
          </a:bodyPr>
          <a:lstStyle/>
          <a:p>
            <a:pPr>
              <a:lnSpc>
                <a:spcPts val="5670"/>
              </a:lnSpc>
            </a:pPr>
            <a:r>
              <a:rPr lang="en-US" sz="4725">
                <a:solidFill>
                  <a:srgbClr val="FEFFFD"/>
                </a:solidFill>
                <a:latin typeface="Inter Bold"/>
              </a:rPr>
              <a:t>5G Teknolojisinden Önce</a:t>
            </a:r>
          </a:p>
        </p:txBody>
      </p:sp>
      <p:sp>
        <p:nvSpPr>
          <p:cNvPr name="TextBox 14" id="14"/>
          <p:cNvSpPr txBox="true"/>
          <p:nvPr/>
        </p:nvSpPr>
        <p:spPr>
          <a:xfrm rot="0">
            <a:off x="11819070" y="4447711"/>
            <a:ext cx="4885745" cy="1153795"/>
          </a:xfrm>
          <a:prstGeom prst="rect">
            <a:avLst/>
          </a:prstGeom>
        </p:spPr>
        <p:txBody>
          <a:bodyPr anchor="t" rtlCol="false" tIns="0" lIns="0" bIns="0" rIns="0">
            <a:spAutoFit/>
          </a:bodyPr>
          <a:lstStyle/>
          <a:p>
            <a:pPr>
              <a:lnSpc>
                <a:spcPts val="3079"/>
              </a:lnSpc>
            </a:pPr>
            <a:r>
              <a:rPr lang="en-US" sz="2200">
                <a:solidFill>
                  <a:srgbClr val="FEFFFD"/>
                </a:solidFill>
                <a:latin typeface="Inter"/>
              </a:rPr>
              <a:t>Akıllı telefonlar dışında daha farklı cihazlar için tasarlanmış üstün bağlantı</a:t>
            </a:r>
          </a:p>
        </p:txBody>
      </p:sp>
      <p:sp>
        <p:nvSpPr>
          <p:cNvPr name="TextBox 15" id="15"/>
          <p:cNvSpPr txBox="true"/>
          <p:nvPr/>
        </p:nvSpPr>
        <p:spPr>
          <a:xfrm rot="0">
            <a:off x="11819070" y="5984093"/>
            <a:ext cx="4885745" cy="1153795"/>
          </a:xfrm>
          <a:prstGeom prst="rect">
            <a:avLst/>
          </a:prstGeom>
        </p:spPr>
        <p:txBody>
          <a:bodyPr anchor="t" rtlCol="false" tIns="0" lIns="0" bIns="0" rIns="0">
            <a:spAutoFit/>
          </a:bodyPr>
          <a:lstStyle/>
          <a:p>
            <a:pPr>
              <a:lnSpc>
                <a:spcPts val="3079"/>
              </a:lnSpc>
            </a:pPr>
            <a:r>
              <a:rPr lang="en-US" sz="2200">
                <a:solidFill>
                  <a:srgbClr val="FEFFFD"/>
                </a:solidFill>
                <a:latin typeface="Inter"/>
              </a:rPr>
              <a:t>10 Gbps'nin üzerinde tahmini indirme hızı (önceki nesle göre 100 ila 1000 kat daha hızlı)</a:t>
            </a:r>
          </a:p>
        </p:txBody>
      </p:sp>
      <p:sp>
        <p:nvSpPr>
          <p:cNvPr name="TextBox 16" id="16"/>
          <p:cNvSpPr txBox="true"/>
          <p:nvPr/>
        </p:nvSpPr>
        <p:spPr>
          <a:xfrm rot="0">
            <a:off x="11819070" y="7538891"/>
            <a:ext cx="4885745" cy="763270"/>
          </a:xfrm>
          <a:prstGeom prst="rect">
            <a:avLst/>
          </a:prstGeom>
        </p:spPr>
        <p:txBody>
          <a:bodyPr anchor="t" rtlCol="false" tIns="0" lIns="0" bIns="0" rIns="0">
            <a:spAutoFit/>
          </a:bodyPr>
          <a:lstStyle/>
          <a:p>
            <a:pPr>
              <a:lnSpc>
                <a:spcPts val="3079"/>
              </a:lnSpc>
            </a:pPr>
            <a:r>
              <a:rPr lang="en-US" sz="2200">
                <a:solidFill>
                  <a:srgbClr val="FEFFFD"/>
                </a:solidFill>
                <a:latin typeface="Inter"/>
              </a:rPr>
              <a:t>Kilometre kare başına 1 milyon cihaz desteği</a:t>
            </a:r>
          </a:p>
        </p:txBody>
      </p:sp>
      <p:sp>
        <p:nvSpPr>
          <p:cNvPr name="TextBox 17" id="17"/>
          <p:cNvSpPr txBox="true"/>
          <p:nvPr/>
        </p:nvSpPr>
        <p:spPr>
          <a:xfrm rot="0">
            <a:off x="10976465" y="1984839"/>
            <a:ext cx="5728349" cy="1428750"/>
          </a:xfrm>
          <a:prstGeom prst="rect">
            <a:avLst/>
          </a:prstGeom>
        </p:spPr>
        <p:txBody>
          <a:bodyPr anchor="t" rtlCol="false" tIns="0" lIns="0" bIns="0" rIns="0">
            <a:spAutoFit/>
          </a:bodyPr>
          <a:lstStyle/>
          <a:p>
            <a:pPr>
              <a:lnSpc>
                <a:spcPts val="5670"/>
              </a:lnSpc>
            </a:pPr>
            <a:r>
              <a:rPr lang="en-US" sz="4725">
                <a:solidFill>
                  <a:srgbClr val="FEFFFD"/>
                </a:solidFill>
                <a:latin typeface="Inter Bold"/>
              </a:rPr>
              <a:t>5G Teknolojisinden Sonra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42424"/>
        </a:solidFill>
      </p:bgPr>
    </p:bg>
    <p:spTree>
      <p:nvGrpSpPr>
        <p:cNvPr id="1" name=""/>
        <p:cNvGrpSpPr/>
        <p:nvPr/>
      </p:nvGrpSpPr>
      <p:grpSpPr>
        <a:xfrm>
          <a:off x="0" y="0"/>
          <a:ext cx="0" cy="0"/>
          <a:chOff x="0" y="0"/>
          <a:chExt cx="0" cy="0"/>
        </a:xfrm>
      </p:grpSpPr>
      <p:sp>
        <p:nvSpPr>
          <p:cNvPr name="AutoShape 2" id="2"/>
          <p:cNvSpPr/>
          <p:nvPr/>
        </p:nvSpPr>
        <p:spPr>
          <a:xfrm rot="0">
            <a:off x="1584711" y="6367561"/>
            <a:ext cx="13272324" cy="0"/>
          </a:xfrm>
          <a:prstGeom prst="line">
            <a:avLst/>
          </a:prstGeom>
          <a:ln cap="rnd" w="19050">
            <a:solidFill>
              <a:srgbClr val="FEFFFD">
                <a:alpha val="34902"/>
              </a:srgbClr>
            </a:solidFill>
            <a:prstDash val="solid"/>
            <a:headEnd type="none" len="sm" w="sm"/>
            <a:tailEnd type="none" len="sm" w="sm"/>
          </a:ln>
        </p:spPr>
      </p:sp>
      <p:grpSp>
        <p:nvGrpSpPr>
          <p:cNvPr name="Group 3" id="3"/>
          <p:cNvGrpSpPr/>
          <p:nvPr/>
        </p:nvGrpSpPr>
        <p:grpSpPr>
          <a:xfrm rot="0">
            <a:off x="4788903" y="6293742"/>
            <a:ext cx="166688" cy="166688"/>
            <a:chOff x="0" y="0"/>
            <a:chExt cx="6350000" cy="6350000"/>
          </a:xfrm>
        </p:grpSpPr>
        <p:sp>
          <p:nvSpPr>
            <p:cNvPr name="Freeform 4" id="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EFFFD"/>
            </a:solidFill>
          </p:spPr>
        </p:sp>
      </p:grpSp>
      <p:grpSp>
        <p:nvGrpSpPr>
          <p:cNvPr name="Group 5" id="5"/>
          <p:cNvGrpSpPr/>
          <p:nvPr/>
        </p:nvGrpSpPr>
        <p:grpSpPr>
          <a:xfrm rot="0">
            <a:off x="8137529" y="6293742"/>
            <a:ext cx="166688" cy="166688"/>
            <a:chOff x="0" y="0"/>
            <a:chExt cx="6350000" cy="6350000"/>
          </a:xfrm>
        </p:grpSpPr>
        <p:sp>
          <p:nvSpPr>
            <p:cNvPr name="Freeform 6" id="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EFFFD"/>
            </a:solidFill>
          </p:spPr>
        </p:sp>
      </p:grpSp>
      <p:grpSp>
        <p:nvGrpSpPr>
          <p:cNvPr name="Group 7" id="7"/>
          <p:cNvGrpSpPr/>
          <p:nvPr/>
        </p:nvGrpSpPr>
        <p:grpSpPr>
          <a:xfrm rot="0">
            <a:off x="11486155" y="6293742"/>
            <a:ext cx="166688" cy="166688"/>
            <a:chOff x="0" y="0"/>
            <a:chExt cx="6350000" cy="6350000"/>
          </a:xfrm>
        </p:grpSpPr>
        <p:sp>
          <p:nvSpPr>
            <p:cNvPr name="Freeform 8" id="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EFFFD"/>
            </a:solidFill>
          </p:spPr>
        </p:sp>
      </p:grpSp>
      <p:grpSp>
        <p:nvGrpSpPr>
          <p:cNvPr name="Group 9" id="9"/>
          <p:cNvGrpSpPr/>
          <p:nvPr/>
        </p:nvGrpSpPr>
        <p:grpSpPr>
          <a:xfrm rot="0">
            <a:off x="14834781" y="6293742"/>
            <a:ext cx="166688" cy="166688"/>
            <a:chOff x="0" y="0"/>
            <a:chExt cx="6350000" cy="6350000"/>
          </a:xfrm>
        </p:grpSpPr>
        <p:sp>
          <p:nvSpPr>
            <p:cNvPr name="Freeform 10" id="1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EFFFD"/>
            </a:solidFill>
          </p:spPr>
        </p:sp>
      </p:grpSp>
      <p:grpSp>
        <p:nvGrpSpPr>
          <p:cNvPr name="Group 11" id="11"/>
          <p:cNvGrpSpPr>
            <a:grpSpLocks noChangeAspect="true"/>
          </p:cNvGrpSpPr>
          <p:nvPr/>
        </p:nvGrpSpPr>
        <p:grpSpPr>
          <a:xfrm rot="0">
            <a:off x="1584711" y="5143500"/>
            <a:ext cx="915683" cy="915683"/>
            <a:chOff x="0" y="0"/>
            <a:chExt cx="6355080" cy="6355080"/>
          </a:xfrm>
        </p:grpSpPr>
        <p:sp>
          <p:nvSpPr>
            <p:cNvPr name="Freeform 12" id="12"/>
            <p:cNvSpPr/>
            <p:nvPr/>
          </p:nvSpPr>
          <p:spPr>
            <a:xfrm>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7EC0DA"/>
            </a:solidFill>
          </p:spPr>
        </p:sp>
      </p:grpSp>
      <p:grpSp>
        <p:nvGrpSpPr>
          <p:cNvPr name="Group 13" id="13"/>
          <p:cNvGrpSpPr>
            <a:grpSpLocks noChangeAspect="true"/>
          </p:cNvGrpSpPr>
          <p:nvPr/>
        </p:nvGrpSpPr>
        <p:grpSpPr>
          <a:xfrm rot="0">
            <a:off x="4428182" y="5143500"/>
            <a:ext cx="927320" cy="927320"/>
            <a:chOff x="0" y="0"/>
            <a:chExt cx="6355080" cy="6355080"/>
          </a:xfrm>
        </p:grpSpPr>
        <p:sp>
          <p:nvSpPr>
            <p:cNvPr name="Freeform 14" id="14"/>
            <p:cNvSpPr/>
            <p:nvPr/>
          </p:nvSpPr>
          <p:spPr>
            <a:xfrm>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7EC0DA"/>
            </a:solidFill>
          </p:spPr>
        </p:sp>
      </p:grpSp>
      <p:grpSp>
        <p:nvGrpSpPr>
          <p:cNvPr name="Group 15" id="15"/>
          <p:cNvGrpSpPr>
            <a:grpSpLocks noChangeAspect="true"/>
          </p:cNvGrpSpPr>
          <p:nvPr/>
        </p:nvGrpSpPr>
        <p:grpSpPr>
          <a:xfrm rot="0">
            <a:off x="7823355" y="5143500"/>
            <a:ext cx="927320" cy="927320"/>
            <a:chOff x="0" y="0"/>
            <a:chExt cx="6355080" cy="6355080"/>
          </a:xfrm>
        </p:grpSpPr>
        <p:sp>
          <p:nvSpPr>
            <p:cNvPr name="Freeform 16" id="16"/>
            <p:cNvSpPr/>
            <p:nvPr/>
          </p:nvSpPr>
          <p:spPr>
            <a:xfrm>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7EC0DA"/>
            </a:solidFill>
          </p:spPr>
        </p:sp>
      </p:grpSp>
      <p:grpSp>
        <p:nvGrpSpPr>
          <p:cNvPr name="Group 17" id="17"/>
          <p:cNvGrpSpPr>
            <a:grpSpLocks noChangeAspect="true"/>
          </p:cNvGrpSpPr>
          <p:nvPr/>
        </p:nvGrpSpPr>
        <p:grpSpPr>
          <a:xfrm rot="0">
            <a:off x="11218528" y="5143500"/>
            <a:ext cx="927320" cy="927320"/>
            <a:chOff x="0" y="0"/>
            <a:chExt cx="6355080" cy="6355080"/>
          </a:xfrm>
        </p:grpSpPr>
        <p:sp>
          <p:nvSpPr>
            <p:cNvPr name="Freeform 18" id="18"/>
            <p:cNvSpPr/>
            <p:nvPr/>
          </p:nvSpPr>
          <p:spPr>
            <a:xfrm>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7EC0DA"/>
            </a:solidFill>
          </p:spPr>
        </p:sp>
      </p:grpSp>
      <p:grpSp>
        <p:nvGrpSpPr>
          <p:cNvPr name="Group 19" id="19"/>
          <p:cNvGrpSpPr>
            <a:grpSpLocks noChangeAspect="true"/>
          </p:cNvGrpSpPr>
          <p:nvPr/>
        </p:nvGrpSpPr>
        <p:grpSpPr>
          <a:xfrm rot="0">
            <a:off x="14613701" y="5143500"/>
            <a:ext cx="927320" cy="927320"/>
            <a:chOff x="0" y="0"/>
            <a:chExt cx="6355080" cy="6355080"/>
          </a:xfrm>
        </p:grpSpPr>
        <p:sp>
          <p:nvSpPr>
            <p:cNvPr name="Freeform 20" id="20"/>
            <p:cNvSpPr/>
            <p:nvPr/>
          </p:nvSpPr>
          <p:spPr>
            <a:xfrm>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7EC0DA"/>
            </a:solidFill>
          </p:spPr>
        </p:sp>
      </p:grpSp>
      <p:grpSp>
        <p:nvGrpSpPr>
          <p:cNvPr name="Group 21" id="21"/>
          <p:cNvGrpSpPr/>
          <p:nvPr/>
        </p:nvGrpSpPr>
        <p:grpSpPr>
          <a:xfrm rot="0">
            <a:off x="1584711" y="6303267"/>
            <a:ext cx="166688" cy="166688"/>
            <a:chOff x="0" y="0"/>
            <a:chExt cx="6350000" cy="6350000"/>
          </a:xfrm>
        </p:grpSpPr>
        <p:sp>
          <p:nvSpPr>
            <p:cNvPr name="Freeform 22" id="2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EFFFD"/>
            </a:solidFill>
          </p:spPr>
        </p:sp>
      </p:grpSp>
      <p:grpSp>
        <p:nvGrpSpPr>
          <p:cNvPr name="Group 23" id="23"/>
          <p:cNvGrpSpPr/>
          <p:nvPr/>
        </p:nvGrpSpPr>
        <p:grpSpPr>
          <a:xfrm rot="0">
            <a:off x="1028700" y="7586570"/>
            <a:ext cx="166688" cy="166688"/>
            <a:chOff x="0" y="0"/>
            <a:chExt cx="6350000" cy="6350000"/>
          </a:xfrm>
        </p:grpSpPr>
        <p:sp>
          <p:nvSpPr>
            <p:cNvPr name="Freeform 24" id="2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C0DA"/>
            </a:solidFill>
          </p:spPr>
        </p:sp>
      </p:grpSp>
      <p:grpSp>
        <p:nvGrpSpPr>
          <p:cNvPr name="Group 25" id="25"/>
          <p:cNvGrpSpPr/>
          <p:nvPr/>
        </p:nvGrpSpPr>
        <p:grpSpPr>
          <a:xfrm rot="0">
            <a:off x="4503588" y="7586570"/>
            <a:ext cx="166688" cy="166688"/>
            <a:chOff x="0" y="0"/>
            <a:chExt cx="6350000" cy="6350000"/>
          </a:xfrm>
        </p:grpSpPr>
        <p:sp>
          <p:nvSpPr>
            <p:cNvPr name="Freeform 26" id="2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C0DA"/>
            </a:solidFill>
          </p:spPr>
        </p:sp>
      </p:grpSp>
      <p:grpSp>
        <p:nvGrpSpPr>
          <p:cNvPr name="Group 27" id="27"/>
          <p:cNvGrpSpPr/>
          <p:nvPr/>
        </p:nvGrpSpPr>
        <p:grpSpPr>
          <a:xfrm rot="0">
            <a:off x="7848386" y="7586570"/>
            <a:ext cx="166688" cy="166688"/>
            <a:chOff x="0" y="0"/>
            <a:chExt cx="6350000" cy="6350000"/>
          </a:xfrm>
        </p:grpSpPr>
        <p:sp>
          <p:nvSpPr>
            <p:cNvPr name="Freeform 28" id="2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C0DA"/>
            </a:solidFill>
          </p:spPr>
        </p:sp>
      </p:grpSp>
      <p:grpSp>
        <p:nvGrpSpPr>
          <p:cNvPr name="Group 29" id="29"/>
          <p:cNvGrpSpPr/>
          <p:nvPr/>
        </p:nvGrpSpPr>
        <p:grpSpPr>
          <a:xfrm rot="0">
            <a:off x="11135184" y="7586570"/>
            <a:ext cx="166688" cy="166688"/>
            <a:chOff x="0" y="0"/>
            <a:chExt cx="6350000" cy="6350000"/>
          </a:xfrm>
        </p:grpSpPr>
        <p:sp>
          <p:nvSpPr>
            <p:cNvPr name="Freeform 30" id="3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C0DA"/>
            </a:solidFill>
          </p:spPr>
        </p:sp>
      </p:grpSp>
      <p:grpSp>
        <p:nvGrpSpPr>
          <p:cNvPr name="Group 31" id="31"/>
          <p:cNvGrpSpPr/>
          <p:nvPr/>
        </p:nvGrpSpPr>
        <p:grpSpPr>
          <a:xfrm rot="0">
            <a:off x="14545638" y="7586570"/>
            <a:ext cx="166688" cy="166688"/>
            <a:chOff x="0" y="0"/>
            <a:chExt cx="6350000" cy="6350000"/>
          </a:xfrm>
        </p:grpSpPr>
        <p:sp>
          <p:nvSpPr>
            <p:cNvPr name="Freeform 32" id="3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C0DA"/>
            </a:solidFill>
          </p:spPr>
        </p:sp>
      </p:grpSp>
      <p:grpSp>
        <p:nvGrpSpPr>
          <p:cNvPr name="Group 33" id="33"/>
          <p:cNvGrpSpPr/>
          <p:nvPr/>
        </p:nvGrpSpPr>
        <p:grpSpPr>
          <a:xfrm rot="0">
            <a:off x="4503588" y="8448826"/>
            <a:ext cx="166688" cy="166688"/>
            <a:chOff x="0" y="0"/>
            <a:chExt cx="6350000" cy="6350000"/>
          </a:xfrm>
        </p:grpSpPr>
        <p:sp>
          <p:nvSpPr>
            <p:cNvPr name="Freeform 34" id="3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C0DA"/>
            </a:solidFill>
          </p:spPr>
        </p:sp>
      </p:grpSp>
      <p:grpSp>
        <p:nvGrpSpPr>
          <p:cNvPr name="Group 35" id="35"/>
          <p:cNvGrpSpPr/>
          <p:nvPr/>
        </p:nvGrpSpPr>
        <p:grpSpPr>
          <a:xfrm rot="0">
            <a:off x="11135184" y="7952330"/>
            <a:ext cx="166688" cy="166688"/>
            <a:chOff x="0" y="0"/>
            <a:chExt cx="6350000" cy="6350000"/>
          </a:xfrm>
        </p:grpSpPr>
        <p:sp>
          <p:nvSpPr>
            <p:cNvPr name="Freeform 36" id="3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C0DA"/>
            </a:solidFill>
          </p:spPr>
        </p:sp>
      </p:grpSp>
      <p:grpSp>
        <p:nvGrpSpPr>
          <p:cNvPr name="Group 37" id="37"/>
          <p:cNvGrpSpPr/>
          <p:nvPr/>
        </p:nvGrpSpPr>
        <p:grpSpPr>
          <a:xfrm rot="0">
            <a:off x="11135184" y="9091612"/>
            <a:ext cx="166688" cy="166688"/>
            <a:chOff x="0" y="0"/>
            <a:chExt cx="6350000" cy="6350000"/>
          </a:xfrm>
        </p:grpSpPr>
        <p:sp>
          <p:nvSpPr>
            <p:cNvPr name="Freeform 38" id="3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C0DA"/>
            </a:solidFill>
          </p:spPr>
        </p:sp>
      </p:grpSp>
      <p:pic>
        <p:nvPicPr>
          <p:cNvPr name="Picture 39" id="39"/>
          <p:cNvPicPr>
            <a:picLocks noChangeAspect="true"/>
          </p:cNvPicPr>
          <p:nvPr/>
        </p:nvPicPr>
        <p:blipFill>
          <a:blip r:embed="rId2"/>
          <a:srcRect l="0" t="0" r="0" b="1610"/>
          <a:stretch>
            <a:fillRect/>
          </a:stretch>
        </p:blipFill>
        <p:spPr>
          <a:xfrm flipH="false" flipV="false" rot="0">
            <a:off x="6155802" y="254200"/>
            <a:ext cx="4872247" cy="3193850"/>
          </a:xfrm>
          <a:prstGeom prst="rect">
            <a:avLst/>
          </a:prstGeom>
        </p:spPr>
      </p:pic>
      <p:sp>
        <p:nvSpPr>
          <p:cNvPr name="TextBox 40" id="40"/>
          <p:cNvSpPr txBox="true"/>
          <p:nvPr/>
        </p:nvSpPr>
        <p:spPr>
          <a:xfrm rot="0">
            <a:off x="1345027" y="3886200"/>
            <a:ext cx="15597945" cy="923925"/>
          </a:xfrm>
          <a:prstGeom prst="rect">
            <a:avLst/>
          </a:prstGeom>
        </p:spPr>
        <p:txBody>
          <a:bodyPr anchor="t" rtlCol="false" tIns="0" lIns="0" bIns="0" rIns="0">
            <a:spAutoFit/>
          </a:bodyPr>
          <a:lstStyle/>
          <a:p>
            <a:pPr algn="ctr">
              <a:lnSpc>
                <a:spcPts val="7200"/>
              </a:lnSpc>
            </a:pPr>
            <a:r>
              <a:rPr lang="en-US" sz="6000">
                <a:solidFill>
                  <a:srgbClr val="FFFFFF"/>
                </a:solidFill>
                <a:latin typeface="Inter Bold"/>
              </a:rPr>
              <a:t>Mobil Ağlar ve 5G Teknolojisi</a:t>
            </a:r>
          </a:p>
        </p:txBody>
      </p:sp>
      <p:grpSp>
        <p:nvGrpSpPr>
          <p:cNvPr name="Group 41" id="41"/>
          <p:cNvGrpSpPr/>
          <p:nvPr/>
        </p:nvGrpSpPr>
        <p:grpSpPr>
          <a:xfrm rot="0">
            <a:off x="1440277" y="6807658"/>
            <a:ext cx="2459408" cy="1724512"/>
            <a:chOff x="0" y="0"/>
            <a:chExt cx="3279211" cy="2299349"/>
          </a:xfrm>
        </p:grpSpPr>
        <p:sp>
          <p:nvSpPr>
            <p:cNvPr name="TextBox 42" id="42"/>
            <p:cNvSpPr txBox="true"/>
            <p:nvPr/>
          </p:nvSpPr>
          <p:spPr>
            <a:xfrm rot="0">
              <a:off x="0" y="-38100"/>
              <a:ext cx="3279211" cy="559647"/>
            </a:xfrm>
            <a:prstGeom prst="rect">
              <a:avLst/>
            </a:prstGeom>
          </p:spPr>
          <p:txBody>
            <a:bodyPr anchor="t" rtlCol="false" tIns="0" lIns="0" bIns="0" rIns="0">
              <a:spAutoFit/>
            </a:bodyPr>
            <a:lstStyle/>
            <a:p>
              <a:pPr>
                <a:lnSpc>
                  <a:spcPts val="3640"/>
                </a:lnSpc>
              </a:pPr>
              <a:r>
                <a:rPr lang="en-US" sz="2600">
                  <a:solidFill>
                    <a:srgbClr val="FEFFFD"/>
                  </a:solidFill>
                  <a:latin typeface="Open Sauce"/>
                </a:rPr>
                <a:t>1980'ler</a:t>
              </a:r>
            </a:p>
          </p:txBody>
        </p:sp>
        <p:sp>
          <p:nvSpPr>
            <p:cNvPr name="TextBox 43" id="43"/>
            <p:cNvSpPr txBox="true"/>
            <p:nvPr/>
          </p:nvSpPr>
          <p:spPr>
            <a:xfrm rot="0">
              <a:off x="0" y="869329"/>
              <a:ext cx="3279211" cy="1379220"/>
            </a:xfrm>
            <a:prstGeom prst="rect">
              <a:avLst/>
            </a:prstGeom>
          </p:spPr>
          <p:txBody>
            <a:bodyPr anchor="t" rtlCol="false" tIns="0" lIns="0" bIns="0" rIns="0">
              <a:spAutoFit/>
            </a:bodyPr>
            <a:lstStyle/>
            <a:p>
              <a:pPr>
                <a:lnSpc>
                  <a:spcPts val="2835"/>
                </a:lnSpc>
              </a:pPr>
              <a:r>
                <a:rPr lang="en-US" sz="2025">
                  <a:solidFill>
                    <a:srgbClr val="FEFFFD"/>
                  </a:solidFill>
                  <a:latin typeface="Open Sauce Light"/>
                </a:rPr>
                <a:t>Sadece sesli arama yetenekleriyle sınırlı bir ağ</a:t>
              </a:r>
            </a:p>
          </p:txBody>
        </p:sp>
      </p:grpSp>
      <p:grpSp>
        <p:nvGrpSpPr>
          <p:cNvPr name="Group 44" id="44"/>
          <p:cNvGrpSpPr/>
          <p:nvPr/>
        </p:nvGrpSpPr>
        <p:grpSpPr>
          <a:xfrm rot="0">
            <a:off x="4788903" y="6807658"/>
            <a:ext cx="2459408" cy="2556997"/>
            <a:chOff x="0" y="0"/>
            <a:chExt cx="3279211" cy="3409329"/>
          </a:xfrm>
        </p:grpSpPr>
        <p:sp>
          <p:nvSpPr>
            <p:cNvPr name="TextBox 45" id="45"/>
            <p:cNvSpPr txBox="true"/>
            <p:nvPr/>
          </p:nvSpPr>
          <p:spPr>
            <a:xfrm rot="0">
              <a:off x="0" y="-38100"/>
              <a:ext cx="3279211" cy="559647"/>
            </a:xfrm>
            <a:prstGeom prst="rect">
              <a:avLst/>
            </a:prstGeom>
          </p:spPr>
          <p:txBody>
            <a:bodyPr anchor="t" rtlCol="false" tIns="0" lIns="0" bIns="0" rIns="0">
              <a:spAutoFit/>
            </a:bodyPr>
            <a:lstStyle/>
            <a:p>
              <a:pPr>
                <a:lnSpc>
                  <a:spcPts val="3640"/>
                </a:lnSpc>
              </a:pPr>
              <a:r>
                <a:rPr lang="en-US" sz="2600">
                  <a:solidFill>
                    <a:srgbClr val="FEFFFD"/>
                  </a:solidFill>
                  <a:latin typeface="Open Sauce"/>
                </a:rPr>
                <a:t>1990'lar</a:t>
              </a:r>
            </a:p>
          </p:txBody>
        </p:sp>
        <p:sp>
          <p:nvSpPr>
            <p:cNvPr name="TextBox 46" id="46"/>
            <p:cNvSpPr txBox="true"/>
            <p:nvPr/>
          </p:nvSpPr>
          <p:spPr>
            <a:xfrm rot="0">
              <a:off x="0" y="869329"/>
              <a:ext cx="3279211" cy="2143760"/>
            </a:xfrm>
            <a:prstGeom prst="rect">
              <a:avLst/>
            </a:prstGeom>
          </p:spPr>
          <p:txBody>
            <a:bodyPr anchor="t" rtlCol="false" tIns="0" lIns="0" bIns="0" rIns="0">
              <a:spAutoFit/>
            </a:bodyPr>
            <a:lstStyle/>
            <a:p>
              <a:pPr>
                <a:lnSpc>
                  <a:spcPts val="3254"/>
                </a:lnSpc>
              </a:pPr>
              <a:r>
                <a:rPr lang="en-US" sz="2325">
                  <a:solidFill>
                    <a:srgbClr val="FEFFFD"/>
                  </a:solidFill>
                  <a:latin typeface="Open Sauce Light"/>
                </a:rPr>
                <a:t>GSM ve GPRS gelişmeleri</a:t>
              </a:r>
            </a:p>
            <a:p>
              <a:pPr>
                <a:lnSpc>
                  <a:spcPts val="3254"/>
                </a:lnSpc>
              </a:pPr>
              <a:r>
                <a:rPr lang="en-US" sz="2325">
                  <a:solidFill>
                    <a:srgbClr val="FEFFFD"/>
                  </a:solidFill>
                  <a:latin typeface="Open Sauce Light"/>
                </a:rPr>
                <a:t>Artan frekans ve bant genişliği</a:t>
              </a:r>
            </a:p>
          </p:txBody>
        </p:sp>
      </p:grpSp>
      <p:grpSp>
        <p:nvGrpSpPr>
          <p:cNvPr name="Group 47" id="47"/>
          <p:cNvGrpSpPr/>
          <p:nvPr/>
        </p:nvGrpSpPr>
        <p:grpSpPr>
          <a:xfrm rot="0">
            <a:off x="8137529" y="6807658"/>
            <a:ext cx="2459408" cy="2476987"/>
            <a:chOff x="0" y="0"/>
            <a:chExt cx="3279211" cy="3302649"/>
          </a:xfrm>
        </p:grpSpPr>
        <p:sp>
          <p:nvSpPr>
            <p:cNvPr name="TextBox 48" id="48"/>
            <p:cNvSpPr txBox="true"/>
            <p:nvPr/>
          </p:nvSpPr>
          <p:spPr>
            <a:xfrm rot="0">
              <a:off x="0" y="-38100"/>
              <a:ext cx="3279211" cy="559647"/>
            </a:xfrm>
            <a:prstGeom prst="rect">
              <a:avLst/>
            </a:prstGeom>
          </p:spPr>
          <p:txBody>
            <a:bodyPr anchor="t" rtlCol="false" tIns="0" lIns="0" bIns="0" rIns="0">
              <a:spAutoFit/>
            </a:bodyPr>
            <a:lstStyle/>
            <a:p>
              <a:pPr>
                <a:lnSpc>
                  <a:spcPts val="3640"/>
                </a:lnSpc>
              </a:pPr>
              <a:r>
                <a:rPr lang="en-US" sz="2600">
                  <a:solidFill>
                    <a:srgbClr val="FEFFFD"/>
                  </a:solidFill>
                  <a:latin typeface="Open Sauce"/>
                </a:rPr>
                <a:t>2000'ler</a:t>
              </a:r>
            </a:p>
          </p:txBody>
        </p:sp>
        <p:sp>
          <p:nvSpPr>
            <p:cNvPr name="TextBox 49" id="49"/>
            <p:cNvSpPr txBox="true"/>
            <p:nvPr/>
          </p:nvSpPr>
          <p:spPr>
            <a:xfrm rot="0">
              <a:off x="0" y="859804"/>
              <a:ext cx="3279211" cy="1957705"/>
            </a:xfrm>
            <a:prstGeom prst="rect">
              <a:avLst/>
            </a:prstGeom>
          </p:spPr>
          <p:txBody>
            <a:bodyPr anchor="t" rtlCol="false" tIns="0" lIns="0" bIns="0" rIns="0">
              <a:spAutoFit/>
            </a:bodyPr>
            <a:lstStyle/>
            <a:p>
              <a:pPr>
                <a:lnSpc>
                  <a:spcPts val="2940"/>
                </a:lnSpc>
              </a:pPr>
              <a:r>
                <a:rPr lang="en-US" sz="2100">
                  <a:solidFill>
                    <a:srgbClr val="FEFFFD"/>
                  </a:solidFill>
                  <a:latin typeface="Open Sauce Light"/>
                </a:rPr>
                <a:t>Akıllı telefonlarda daha hızlı iletişim, web gezinme ve video yayını sağladı</a:t>
              </a:r>
            </a:p>
          </p:txBody>
        </p:sp>
      </p:grpSp>
      <p:grpSp>
        <p:nvGrpSpPr>
          <p:cNvPr name="Group 50" id="50"/>
          <p:cNvGrpSpPr/>
          <p:nvPr/>
        </p:nvGrpSpPr>
        <p:grpSpPr>
          <a:xfrm rot="0">
            <a:off x="11486155" y="6807658"/>
            <a:ext cx="2459408" cy="2846557"/>
            <a:chOff x="0" y="0"/>
            <a:chExt cx="3279211" cy="3795409"/>
          </a:xfrm>
        </p:grpSpPr>
        <p:sp>
          <p:nvSpPr>
            <p:cNvPr name="TextBox 51" id="51"/>
            <p:cNvSpPr txBox="true"/>
            <p:nvPr/>
          </p:nvSpPr>
          <p:spPr>
            <a:xfrm rot="0">
              <a:off x="0" y="-38100"/>
              <a:ext cx="3279211" cy="559647"/>
            </a:xfrm>
            <a:prstGeom prst="rect">
              <a:avLst/>
            </a:prstGeom>
          </p:spPr>
          <p:txBody>
            <a:bodyPr anchor="t" rtlCol="false" tIns="0" lIns="0" bIns="0" rIns="0">
              <a:spAutoFit/>
            </a:bodyPr>
            <a:lstStyle/>
            <a:p>
              <a:pPr>
                <a:lnSpc>
                  <a:spcPts val="3640"/>
                </a:lnSpc>
              </a:pPr>
              <a:r>
                <a:rPr lang="en-US" sz="2600">
                  <a:solidFill>
                    <a:srgbClr val="FEFFFD"/>
                  </a:solidFill>
                  <a:latin typeface="Open Sauce"/>
                </a:rPr>
                <a:t>2010'lar</a:t>
              </a:r>
            </a:p>
          </p:txBody>
        </p:sp>
        <p:sp>
          <p:nvSpPr>
            <p:cNvPr name="TextBox 52" id="52"/>
            <p:cNvSpPr txBox="true"/>
            <p:nvPr/>
          </p:nvSpPr>
          <p:spPr>
            <a:xfrm rot="0">
              <a:off x="0" y="859804"/>
              <a:ext cx="3279211" cy="2948305"/>
            </a:xfrm>
            <a:prstGeom prst="rect">
              <a:avLst/>
            </a:prstGeom>
          </p:spPr>
          <p:txBody>
            <a:bodyPr anchor="t" rtlCol="false" tIns="0" lIns="0" bIns="0" rIns="0">
              <a:spAutoFit/>
            </a:bodyPr>
            <a:lstStyle/>
            <a:p>
              <a:pPr>
                <a:lnSpc>
                  <a:spcPts val="2940"/>
                </a:lnSpc>
              </a:pPr>
              <a:r>
                <a:rPr lang="en-US" sz="2100">
                  <a:solidFill>
                    <a:srgbClr val="FEFFFD"/>
                  </a:solidFill>
                  <a:latin typeface="Open Sauce Light"/>
                </a:rPr>
                <a:t>Yüksek hız</a:t>
              </a:r>
            </a:p>
            <a:p>
              <a:pPr>
                <a:lnSpc>
                  <a:spcPts val="2940"/>
                </a:lnSpc>
              </a:pPr>
              <a:r>
                <a:rPr lang="en-US" sz="2100">
                  <a:solidFill>
                    <a:srgbClr val="FEFFFD"/>
                  </a:solidFill>
                  <a:latin typeface="Open Sauce Light"/>
                </a:rPr>
                <a:t>Yüksek çözünürlüklü görüntülü konuşma</a:t>
              </a:r>
            </a:p>
            <a:p>
              <a:pPr>
                <a:lnSpc>
                  <a:spcPts val="2940"/>
                </a:lnSpc>
              </a:pPr>
              <a:r>
                <a:rPr lang="en-US" sz="2100">
                  <a:solidFill>
                    <a:srgbClr val="FEFFFD"/>
                  </a:solidFill>
                  <a:latin typeface="Open Sauce Light"/>
                </a:rPr>
                <a:t>Büyük veri transferi</a:t>
              </a:r>
            </a:p>
            <a:p>
              <a:pPr>
                <a:lnSpc>
                  <a:spcPts val="2940"/>
                </a:lnSpc>
              </a:pPr>
              <a:r>
                <a:rPr lang="en-US" sz="2100">
                  <a:solidFill>
                    <a:srgbClr val="FEFFFD"/>
                  </a:solidFill>
                  <a:latin typeface="Open Sauce Light"/>
                </a:rPr>
                <a:t>LTE Teknolojisi</a:t>
              </a:r>
            </a:p>
          </p:txBody>
        </p:sp>
      </p:grpSp>
      <p:grpSp>
        <p:nvGrpSpPr>
          <p:cNvPr name="Group 53" id="53"/>
          <p:cNvGrpSpPr/>
          <p:nvPr/>
        </p:nvGrpSpPr>
        <p:grpSpPr>
          <a:xfrm rot="0">
            <a:off x="14834781" y="6807658"/>
            <a:ext cx="2459408" cy="2456032"/>
            <a:chOff x="0" y="0"/>
            <a:chExt cx="3279211" cy="3274709"/>
          </a:xfrm>
        </p:grpSpPr>
        <p:sp>
          <p:nvSpPr>
            <p:cNvPr name="TextBox 54" id="54"/>
            <p:cNvSpPr txBox="true"/>
            <p:nvPr/>
          </p:nvSpPr>
          <p:spPr>
            <a:xfrm rot="0">
              <a:off x="0" y="-38100"/>
              <a:ext cx="3279211" cy="559647"/>
            </a:xfrm>
            <a:prstGeom prst="rect">
              <a:avLst/>
            </a:prstGeom>
          </p:spPr>
          <p:txBody>
            <a:bodyPr anchor="t" rtlCol="false" tIns="0" lIns="0" bIns="0" rIns="0">
              <a:spAutoFit/>
            </a:bodyPr>
            <a:lstStyle/>
            <a:p>
              <a:pPr>
                <a:lnSpc>
                  <a:spcPts val="3640"/>
                </a:lnSpc>
              </a:pPr>
              <a:r>
                <a:rPr lang="en-US" sz="2600">
                  <a:solidFill>
                    <a:srgbClr val="FEFFFD"/>
                  </a:solidFill>
                  <a:latin typeface="Open Sauce"/>
                </a:rPr>
                <a:t>Günümüz</a:t>
              </a:r>
            </a:p>
          </p:txBody>
        </p:sp>
        <p:sp>
          <p:nvSpPr>
            <p:cNvPr name="TextBox 55" id="55"/>
            <p:cNvSpPr txBox="true"/>
            <p:nvPr/>
          </p:nvSpPr>
          <p:spPr>
            <a:xfrm rot="0">
              <a:off x="0" y="869329"/>
              <a:ext cx="3279211" cy="2072640"/>
            </a:xfrm>
            <a:prstGeom prst="rect">
              <a:avLst/>
            </a:prstGeom>
          </p:spPr>
          <p:txBody>
            <a:bodyPr anchor="t" rtlCol="false" tIns="0" lIns="0" bIns="0" rIns="0">
              <a:spAutoFit/>
            </a:bodyPr>
            <a:lstStyle/>
            <a:p>
              <a:pPr>
                <a:lnSpc>
                  <a:spcPts val="2520"/>
                </a:lnSpc>
              </a:pPr>
              <a:r>
                <a:rPr lang="en-US" sz="1800">
                  <a:solidFill>
                    <a:srgbClr val="FEFFFD"/>
                  </a:solidFill>
                  <a:latin typeface="Open Sauce Light"/>
                </a:rPr>
                <a:t>IoT cihazlarını desteklemek için daha düşük gereksinimli önemli ölçüde daha yüksek hız</a:t>
              </a:r>
            </a:p>
          </p:txBody>
        </p:sp>
      </p:grpSp>
      <p:sp>
        <p:nvSpPr>
          <p:cNvPr name="TextBox 56" id="56"/>
          <p:cNvSpPr txBox="true"/>
          <p:nvPr/>
        </p:nvSpPr>
        <p:spPr>
          <a:xfrm rot="0">
            <a:off x="1741469" y="5311853"/>
            <a:ext cx="602168" cy="521828"/>
          </a:xfrm>
          <a:prstGeom prst="rect">
            <a:avLst/>
          </a:prstGeom>
        </p:spPr>
        <p:txBody>
          <a:bodyPr anchor="t" rtlCol="false" tIns="0" lIns="0" bIns="0" rIns="0">
            <a:spAutoFit/>
          </a:bodyPr>
          <a:lstStyle/>
          <a:p>
            <a:pPr algn="ctr">
              <a:lnSpc>
                <a:spcPts val="4285"/>
              </a:lnSpc>
            </a:pPr>
            <a:r>
              <a:rPr lang="en-US" sz="3061">
                <a:solidFill>
                  <a:srgbClr val="FFFFFF"/>
                </a:solidFill>
                <a:latin typeface="Barlow Condensed Bold"/>
              </a:rPr>
              <a:t>1G</a:t>
            </a:r>
          </a:p>
        </p:txBody>
      </p:sp>
      <p:sp>
        <p:nvSpPr>
          <p:cNvPr name="TextBox 57" id="57"/>
          <p:cNvSpPr txBox="true"/>
          <p:nvPr/>
        </p:nvSpPr>
        <p:spPr>
          <a:xfrm rot="0">
            <a:off x="4586932" y="5304439"/>
            <a:ext cx="609820" cy="537258"/>
          </a:xfrm>
          <a:prstGeom prst="rect">
            <a:avLst/>
          </a:prstGeom>
        </p:spPr>
        <p:txBody>
          <a:bodyPr anchor="t" rtlCol="false" tIns="0" lIns="0" bIns="0" rIns="0">
            <a:spAutoFit/>
          </a:bodyPr>
          <a:lstStyle/>
          <a:p>
            <a:pPr algn="ctr">
              <a:lnSpc>
                <a:spcPts val="4340"/>
              </a:lnSpc>
            </a:pPr>
            <a:r>
              <a:rPr lang="en-US" sz="3100">
                <a:solidFill>
                  <a:srgbClr val="FFFFFF"/>
                </a:solidFill>
                <a:latin typeface="Barlow Condensed Bold"/>
              </a:rPr>
              <a:t>2G</a:t>
            </a:r>
          </a:p>
        </p:txBody>
      </p:sp>
      <p:sp>
        <p:nvSpPr>
          <p:cNvPr name="TextBox 58" id="58"/>
          <p:cNvSpPr txBox="true"/>
          <p:nvPr/>
        </p:nvSpPr>
        <p:spPr>
          <a:xfrm rot="0">
            <a:off x="7982105" y="5304439"/>
            <a:ext cx="609820" cy="537258"/>
          </a:xfrm>
          <a:prstGeom prst="rect">
            <a:avLst/>
          </a:prstGeom>
        </p:spPr>
        <p:txBody>
          <a:bodyPr anchor="t" rtlCol="false" tIns="0" lIns="0" bIns="0" rIns="0">
            <a:spAutoFit/>
          </a:bodyPr>
          <a:lstStyle/>
          <a:p>
            <a:pPr algn="ctr">
              <a:lnSpc>
                <a:spcPts val="4340"/>
              </a:lnSpc>
            </a:pPr>
            <a:r>
              <a:rPr lang="en-US" sz="3100">
                <a:solidFill>
                  <a:srgbClr val="FFFFFF"/>
                </a:solidFill>
                <a:latin typeface="Barlow Condensed Bold"/>
              </a:rPr>
              <a:t>3G</a:t>
            </a:r>
          </a:p>
        </p:txBody>
      </p:sp>
      <p:sp>
        <p:nvSpPr>
          <p:cNvPr name="TextBox 59" id="59"/>
          <p:cNvSpPr txBox="true"/>
          <p:nvPr/>
        </p:nvSpPr>
        <p:spPr>
          <a:xfrm rot="0">
            <a:off x="11377278" y="5304439"/>
            <a:ext cx="609820" cy="537258"/>
          </a:xfrm>
          <a:prstGeom prst="rect">
            <a:avLst/>
          </a:prstGeom>
        </p:spPr>
        <p:txBody>
          <a:bodyPr anchor="t" rtlCol="false" tIns="0" lIns="0" bIns="0" rIns="0">
            <a:spAutoFit/>
          </a:bodyPr>
          <a:lstStyle/>
          <a:p>
            <a:pPr algn="ctr">
              <a:lnSpc>
                <a:spcPts val="4340"/>
              </a:lnSpc>
            </a:pPr>
            <a:r>
              <a:rPr lang="en-US" sz="3100">
                <a:solidFill>
                  <a:srgbClr val="FFFFFF"/>
                </a:solidFill>
                <a:latin typeface="Barlow Condensed Bold"/>
              </a:rPr>
              <a:t>4G</a:t>
            </a:r>
          </a:p>
        </p:txBody>
      </p:sp>
      <p:sp>
        <p:nvSpPr>
          <p:cNvPr name="TextBox 60" id="60"/>
          <p:cNvSpPr txBox="true"/>
          <p:nvPr/>
        </p:nvSpPr>
        <p:spPr>
          <a:xfrm rot="0">
            <a:off x="14772451" y="5304439"/>
            <a:ext cx="609820" cy="537258"/>
          </a:xfrm>
          <a:prstGeom prst="rect">
            <a:avLst/>
          </a:prstGeom>
        </p:spPr>
        <p:txBody>
          <a:bodyPr anchor="t" rtlCol="false" tIns="0" lIns="0" bIns="0" rIns="0">
            <a:spAutoFit/>
          </a:bodyPr>
          <a:lstStyle/>
          <a:p>
            <a:pPr algn="ctr">
              <a:lnSpc>
                <a:spcPts val="4340"/>
              </a:lnSpc>
            </a:pPr>
            <a:r>
              <a:rPr lang="en-US" sz="3100">
                <a:solidFill>
                  <a:srgbClr val="FFFFFF"/>
                </a:solidFill>
                <a:latin typeface="Barlow Condensed Bold"/>
              </a:rPr>
              <a:t>5G</a:t>
            </a:r>
          </a:p>
        </p:txBody>
      </p:sp>
      <p:grpSp>
        <p:nvGrpSpPr>
          <p:cNvPr name="Group 61" id="61"/>
          <p:cNvGrpSpPr/>
          <p:nvPr/>
        </p:nvGrpSpPr>
        <p:grpSpPr>
          <a:xfrm rot="0">
            <a:off x="11135184" y="9487527"/>
            <a:ext cx="166688" cy="166688"/>
            <a:chOff x="0" y="0"/>
            <a:chExt cx="6350000" cy="6350000"/>
          </a:xfrm>
        </p:grpSpPr>
        <p:sp>
          <p:nvSpPr>
            <p:cNvPr name="Freeform 62" id="6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C0DA"/>
            </a:solidFill>
          </p:spPr>
        </p:sp>
      </p:grpSp>
      <p:sp>
        <p:nvSpPr>
          <p:cNvPr name="AutoShape 63" id="63"/>
          <p:cNvSpPr/>
          <p:nvPr/>
        </p:nvSpPr>
        <p:spPr>
          <a:xfrm rot="0">
            <a:off x="-68412" y="9345605"/>
            <a:ext cx="9144000" cy="0"/>
          </a:xfrm>
          <a:prstGeom prst="line">
            <a:avLst/>
          </a:prstGeom>
          <a:ln cap="rnd" w="19050">
            <a:solidFill>
              <a:srgbClr val="FEFFFD">
                <a:alpha val="34902"/>
              </a:srgbClr>
            </a:solidFill>
            <a:prstDash val="solid"/>
            <a:headEnd type="none" len="sm" w="sm"/>
            <a:tailEnd type="none" len="sm" w="sm"/>
          </a:ln>
        </p:spPr>
      </p:sp>
      <p:sp>
        <p:nvSpPr>
          <p:cNvPr name="TextBox 64" id="64"/>
          <p:cNvSpPr txBox="true"/>
          <p:nvPr/>
        </p:nvSpPr>
        <p:spPr>
          <a:xfrm rot="0">
            <a:off x="353621" y="9912176"/>
            <a:ext cx="3377864" cy="349250"/>
          </a:xfrm>
          <a:prstGeom prst="rect">
            <a:avLst/>
          </a:prstGeom>
        </p:spPr>
        <p:txBody>
          <a:bodyPr anchor="t" rtlCol="false" tIns="0" lIns="0" bIns="0" rIns="0">
            <a:spAutoFit/>
          </a:bodyPr>
          <a:lstStyle/>
          <a:p>
            <a:pPr algn="ctr">
              <a:lnSpc>
                <a:spcPts val="2800"/>
              </a:lnSpc>
              <a:spcBef>
                <a:spcPct val="0"/>
              </a:spcBef>
            </a:pPr>
            <a:r>
              <a:rPr lang="en-US" sz="2000">
                <a:solidFill>
                  <a:srgbClr val="CCCCCC"/>
                </a:solidFill>
                <a:latin typeface="Inter"/>
              </a:rPr>
              <a:t> LTE : Long Term Evolution</a:t>
            </a:r>
          </a:p>
        </p:txBody>
      </p:sp>
      <p:sp>
        <p:nvSpPr>
          <p:cNvPr name="TextBox 65" id="65"/>
          <p:cNvSpPr txBox="true"/>
          <p:nvPr/>
        </p:nvSpPr>
        <p:spPr>
          <a:xfrm rot="0">
            <a:off x="521822" y="9610551"/>
            <a:ext cx="5933650" cy="349250"/>
          </a:xfrm>
          <a:prstGeom prst="rect">
            <a:avLst/>
          </a:prstGeom>
        </p:spPr>
        <p:txBody>
          <a:bodyPr anchor="t" rtlCol="false" tIns="0" lIns="0" bIns="0" rIns="0">
            <a:spAutoFit/>
          </a:bodyPr>
          <a:lstStyle/>
          <a:p>
            <a:pPr algn="ctr">
              <a:lnSpc>
                <a:spcPts val="2800"/>
              </a:lnSpc>
              <a:spcBef>
                <a:spcPct val="0"/>
              </a:spcBef>
            </a:pPr>
            <a:r>
              <a:rPr lang="en-US" sz="2000">
                <a:solidFill>
                  <a:srgbClr val="CCCCCC"/>
                </a:solidFill>
                <a:latin typeface="Inter"/>
              </a:rPr>
              <a:t>GSM : Global System for Mobile Communications </a:t>
            </a:r>
          </a:p>
        </p:txBody>
      </p:sp>
      <p:sp>
        <p:nvSpPr>
          <p:cNvPr name="TextBox 66" id="66"/>
          <p:cNvSpPr txBox="true"/>
          <p:nvPr/>
        </p:nvSpPr>
        <p:spPr>
          <a:xfrm rot="0">
            <a:off x="521822" y="9317030"/>
            <a:ext cx="4433769" cy="349250"/>
          </a:xfrm>
          <a:prstGeom prst="rect">
            <a:avLst/>
          </a:prstGeom>
        </p:spPr>
        <p:txBody>
          <a:bodyPr anchor="t" rtlCol="false" tIns="0" lIns="0" bIns="0" rIns="0">
            <a:spAutoFit/>
          </a:bodyPr>
          <a:lstStyle/>
          <a:p>
            <a:pPr algn="ctr">
              <a:lnSpc>
                <a:spcPts val="2800"/>
              </a:lnSpc>
              <a:spcBef>
                <a:spcPct val="0"/>
              </a:spcBef>
            </a:pPr>
            <a:r>
              <a:rPr lang="en-US" sz="2000">
                <a:solidFill>
                  <a:srgbClr val="CCCCCC"/>
                </a:solidFill>
                <a:latin typeface="Inter"/>
              </a:rPr>
              <a:t>GPRS : General Packet Radio Service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547102" y="675498"/>
            <a:ext cx="162052" cy="162052"/>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C0DA"/>
            </a:solidFill>
          </p:spPr>
        </p:sp>
      </p:grpSp>
      <p:grpSp>
        <p:nvGrpSpPr>
          <p:cNvPr name="Group 4" id="4"/>
          <p:cNvGrpSpPr/>
          <p:nvPr/>
        </p:nvGrpSpPr>
        <p:grpSpPr>
          <a:xfrm rot="0">
            <a:off x="9628128" y="3026561"/>
            <a:ext cx="162052" cy="162052"/>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C0DA"/>
            </a:solidFill>
          </p:spPr>
        </p:sp>
      </p:grpSp>
      <p:grpSp>
        <p:nvGrpSpPr>
          <p:cNvPr name="Group 6" id="6"/>
          <p:cNvGrpSpPr/>
          <p:nvPr/>
        </p:nvGrpSpPr>
        <p:grpSpPr>
          <a:xfrm rot="0">
            <a:off x="9709154" y="5407938"/>
            <a:ext cx="162052" cy="162052"/>
            <a:chOff x="0" y="0"/>
            <a:chExt cx="6350000" cy="6350000"/>
          </a:xfrm>
        </p:grpSpPr>
        <p:sp>
          <p:nvSpPr>
            <p:cNvPr name="Freeform 7" id="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C0DA"/>
            </a:solidFill>
          </p:spPr>
        </p:sp>
      </p:grpSp>
      <p:grpSp>
        <p:nvGrpSpPr>
          <p:cNvPr name="Group 8" id="8"/>
          <p:cNvGrpSpPr>
            <a:grpSpLocks noChangeAspect="true"/>
          </p:cNvGrpSpPr>
          <p:nvPr/>
        </p:nvGrpSpPr>
        <p:grpSpPr>
          <a:xfrm rot="0">
            <a:off x="1028700" y="4852595"/>
            <a:ext cx="7246367" cy="5246370"/>
            <a:chOff x="0" y="0"/>
            <a:chExt cx="19050000" cy="13792200"/>
          </a:xfrm>
        </p:grpSpPr>
        <p:sp>
          <p:nvSpPr>
            <p:cNvPr name="Freeform 9" id="9"/>
            <p:cNvSpPr/>
            <p:nvPr/>
          </p:nvSpPr>
          <p:spPr>
            <a:xfrm>
              <a:off x="442468" y="443738"/>
              <a:ext cx="18189449" cy="12737719"/>
            </a:xfrm>
            <a:custGeom>
              <a:avLst/>
              <a:gdLst/>
              <a:ahLst/>
              <a:cxnLst/>
              <a:rect r="r" b="b" t="t" l="l"/>
              <a:pathLst>
                <a:path h="12737719" w="18189449">
                  <a:moveTo>
                    <a:pt x="17796383" y="12737211"/>
                  </a:moveTo>
                  <a:lnTo>
                    <a:pt x="280035" y="12689967"/>
                  </a:lnTo>
                  <a:cubicBezTo>
                    <a:pt x="125222" y="12689586"/>
                    <a:pt x="0" y="12563603"/>
                    <a:pt x="508" y="12408916"/>
                  </a:cubicBezTo>
                  <a:lnTo>
                    <a:pt x="32893" y="358902"/>
                  </a:lnTo>
                  <a:cubicBezTo>
                    <a:pt x="33401" y="160401"/>
                    <a:pt x="194818" y="0"/>
                    <a:pt x="393319" y="508"/>
                  </a:cubicBezTo>
                  <a:lnTo>
                    <a:pt x="17830547" y="47498"/>
                  </a:lnTo>
                  <a:cubicBezTo>
                    <a:pt x="18029048" y="48006"/>
                    <a:pt x="18189449" y="209423"/>
                    <a:pt x="18188940" y="407924"/>
                  </a:cubicBezTo>
                  <a:lnTo>
                    <a:pt x="18156555" y="12378690"/>
                  </a:lnTo>
                  <a:cubicBezTo>
                    <a:pt x="18156174" y="12577191"/>
                    <a:pt x="17994884" y="12737719"/>
                    <a:pt x="17796383" y="12737211"/>
                  </a:cubicBezTo>
                  <a:close/>
                </a:path>
              </a:pathLst>
            </a:custGeom>
            <a:blipFill>
              <a:blip r:embed="rId2"/>
              <a:stretch>
                <a:fillRect l="-12040" r="-12040" t="0" b="0"/>
              </a:stretch>
            </a:blipFill>
          </p:spPr>
        </p:sp>
        <p:sp>
          <p:nvSpPr>
            <p:cNvPr name="Freeform 10" id="10"/>
            <p:cNvSpPr/>
            <p:nvPr/>
          </p:nvSpPr>
          <p:spPr>
            <a:xfrm>
              <a:off x="0" y="0"/>
              <a:ext cx="19050000" cy="13792200"/>
            </a:xfrm>
            <a:custGeom>
              <a:avLst/>
              <a:gdLst/>
              <a:ahLst/>
              <a:cxnLst/>
              <a:rect r="r" b="b" t="t" l="l"/>
              <a:pathLst>
                <a:path h="13792200" w="19050000">
                  <a:moveTo>
                    <a:pt x="19050000" y="0"/>
                  </a:moveTo>
                  <a:lnTo>
                    <a:pt x="19050000" y="13792200"/>
                  </a:lnTo>
                  <a:lnTo>
                    <a:pt x="0" y="13792200"/>
                  </a:lnTo>
                  <a:lnTo>
                    <a:pt x="0" y="0"/>
                  </a:lnTo>
                  <a:lnTo>
                    <a:pt x="19050000" y="0"/>
                  </a:lnTo>
                  <a:close/>
                </a:path>
              </a:pathLst>
            </a:custGeom>
            <a:blipFill>
              <a:blip r:embed="rId3"/>
              <a:stretch>
                <a:fillRect l="-17" r="-17" t="0" b="0"/>
              </a:stretch>
            </a:blipFill>
          </p:spPr>
        </p:sp>
      </p:grpSp>
      <p:grpSp>
        <p:nvGrpSpPr>
          <p:cNvPr name="Group 11" id="11"/>
          <p:cNvGrpSpPr/>
          <p:nvPr/>
        </p:nvGrpSpPr>
        <p:grpSpPr>
          <a:xfrm rot="0">
            <a:off x="10389691" y="466011"/>
            <a:ext cx="6649915" cy="1686462"/>
            <a:chOff x="0" y="0"/>
            <a:chExt cx="8866554" cy="2248616"/>
          </a:xfrm>
        </p:grpSpPr>
        <p:sp>
          <p:nvSpPr>
            <p:cNvPr name="TextBox 12" id="12"/>
            <p:cNvSpPr txBox="true"/>
            <p:nvPr/>
          </p:nvSpPr>
          <p:spPr>
            <a:xfrm rot="0">
              <a:off x="0" y="-47625"/>
              <a:ext cx="8866554" cy="569172"/>
            </a:xfrm>
            <a:prstGeom prst="rect">
              <a:avLst/>
            </a:prstGeom>
          </p:spPr>
          <p:txBody>
            <a:bodyPr anchor="t" rtlCol="false" tIns="0" lIns="0" bIns="0" rIns="0">
              <a:spAutoFit/>
            </a:bodyPr>
            <a:lstStyle/>
            <a:p>
              <a:pPr>
                <a:lnSpc>
                  <a:spcPts val="3640"/>
                </a:lnSpc>
              </a:pPr>
              <a:r>
                <a:rPr lang="en-US" sz="2600">
                  <a:solidFill>
                    <a:srgbClr val="3F284B"/>
                  </a:solidFill>
                  <a:latin typeface="Inter Bold"/>
                </a:rPr>
                <a:t>İyileştirilmiş hizmetler</a:t>
              </a:r>
            </a:p>
          </p:txBody>
        </p:sp>
        <p:sp>
          <p:nvSpPr>
            <p:cNvPr name="TextBox 13" id="13"/>
            <p:cNvSpPr txBox="true"/>
            <p:nvPr/>
          </p:nvSpPr>
          <p:spPr>
            <a:xfrm rot="0">
              <a:off x="0" y="722923"/>
              <a:ext cx="8866554" cy="1518073"/>
            </a:xfrm>
            <a:prstGeom prst="rect">
              <a:avLst/>
            </a:prstGeom>
          </p:spPr>
          <p:txBody>
            <a:bodyPr anchor="t" rtlCol="false" tIns="0" lIns="0" bIns="0" rIns="0">
              <a:spAutoFit/>
            </a:bodyPr>
            <a:lstStyle/>
            <a:p>
              <a:pPr>
                <a:lnSpc>
                  <a:spcPts val="3079"/>
                </a:lnSpc>
              </a:pPr>
              <a:r>
                <a:rPr lang="en-US" sz="2200">
                  <a:solidFill>
                    <a:srgbClr val="3F284B"/>
                  </a:solidFill>
                  <a:latin typeface="Inter"/>
                </a:rPr>
                <a:t>Kullanıcılar bulut hizmetleri, artırılmış gerçeklik, oyun ve daha pek çok alan da dahil daha iyi bir teknoloji ve sistem deneyimi yaşayabilir.</a:t>
              </a:r>
            </a:p>
          </p:txBody>
        </p:sp>
      </p:grpSp>
      <p:grpSp>
        <p:nvGrpSpPr>
          <p:cNvPr name="Group 14" id="14"/>
          <p:cNvGrpSpPr/>
          <p:nvPr/>
        </p:nvGrpSpPr>
        <p:grpSpPr>
          <a:xfrm rot="0">
            <a:off x="10470717" y="2817074"/>
            <a:ext cx="6649915" cy="1686462"/>
            <a:chOff x="0" y="0"/>
            <a:chExt cx="8866554" cy="2248616"/>
          </a:xfrm>
        </p:grpSpPr>
        <p:sp>
          <p:nvSpPr>
            <p:cNvPr name="TextBox 15" id="15"/>
            <p:cNvSpPr txBox="true"/>
            <p:nvPr/>
          </p:nvSpPr>
          <p:spPr>
            <a:xfrm rot="0">
              <a:off x="0" y="-47625"/>
              <a:ext cx="8866554" cy="569172"/>
            </a:xfrm>
            <a:prstGeom prst="rect">
              <a:avLst/>
            </a:prstGeom>
          </p:spPr>
          <p:txBody>
            <a:bodyPr anchor="t" rtlCol="false" tIns="0" lIns="0" bIns="0" rIns="0">
              <a:spAutoFit/>
            </a:bodyPr>
            <a:lstStyle/>
            <a:p>
              <a:pPr>
                <a:lnSpc>
                  <a:spcPts val="3640"/>
                </a:lnSpc>
              </a:pPr>
              <a:r>
                <a:rPr lang="en-US" sz="2600">
                  <a:solidFill>
                    <a:srgbClr val="3F284B"/>
                  </a:solidFill>
                  <a:latin typeface="Inter Bold"/>
                </a:rPr>
                <a:t>Uzaktan sağlık hizmetleri</a:t>
              </a:r>
            </a:p>
          </p:txBody>
        </p:sp>
        <p:sp>
          <p:nvSpPr>
            <p:cNvPr name="TextBox 16" id="16"/>
            <p:cNvSpPr txBox="true"/>
            <p:nvPr/>
          </p:nvSpPr>
          <p:spPr>
            <a:xfrm rot="0">
              <a:off x="0" y="722923"/>
              <a:ext cx="8866554" cy="1518073"/>
            </a:xfrm>
            <a:prstGeom prst="rect">
              <a:avLst/>
            </a:prstGeom>
          </p:spPr>
          <p:txBody>
            <a:bodyPr anchor="t" rtlCol="false" tIns="0" lIns="0" bIns="0" rIns="0">
              <a:spAutoFit/>
            </a:bodyPr>
            <a:lstStyle/>
            <a:p>
              <a:pPr>
                <a:lnSpc>
                  <a:spcPts val="3079"/>
                </a:lnSpc>
              </a:pPr>
              <a:r>
                <a:rPr lang="en-US" sz="2200">
                  <a:solidFill>
                    <a:srgbClr val="3F284B"/>
                  </a:solidFill>
                  <a:latin typeface="Inter"/>
                </a:rPr>
                <a:t>Sağlık uzmanları hastaların hayati verilerine ve sağlık verilerine gerçek zamanlı olarak erişebilir veya gerektiğinde uzaktan cerrahi işlem yapabilir.</a:t>
              </a:r>
            </a:p>
          </p:txBody>
        </p:sp>
      </p:grpSp>
      <p:sp>
        <p:nvSpPr>
          <p:cNvPr name="TextBox 17" id="17"/>
          <p:cNvSpPr txBox="true"/>
          <p:nvPr/>
        </p:nvSpPr>
        <p:spPr>
          <a:xfrm rot="0">
            <a:off x="1028700" y="1190625"/>
            <a:ext cx="6571533" cy="2409825"/>
          </a:xfrm>
          <a:prstGeom prst="rect">
            <a:avLst/>
          </a:prstGeom>
        </p:spPr>
        <p:txBody>
          <a:bodyPr anchor="t" rtlCol="false" tIns="0" lIns="0" bIns="0" rIns="0">
            <a:spAutoFit/>
          </a:bodyPr>
          <a:lstStyle/>
          <a:p>
            <a:pPr>
              <a:lnSpc>
                <a:spcPts val="6300"/>
              </a:lnSpc>
            </a:pPr>
            <a:r>
              <a:rPr lang="en-US" sz="5250">
                <a:solidFill>
                  <a:srgbClr val="3F284B"/>
                </a:solidFill>
                <a:latin typeface="Inter Bold"/>
              </a:rPr>
              <a:t>5G, Bireylerin Günlük Yaşamlarına Nasıl Fayda Sağlar</a:t>
            </a:r>
          </a:p>
        </p:txBody>
      </p:sp>
      <p:sp>
        <p:nvSpPr>
          <p:cNvPr name="TextBox 18" id="18"/>
          <p:cNvSpPr txBox="true"/>
          <p:nvPr/>
        </p:nvSpPr>
        <p:spPr>
          <a:xfrm rot="0">
            <a:off x="10470717" y="5236234"/>
            <a:ext cx="2516267" cy="448310"/>
          </a:xfrm>
          <a:prstGeom prst="rect">
            <a:avLst/>
          </a:prstGeom>
        </p:spPr>
        <p:txBody>
          <a:bodyPr anchor="t" rtlCol="false" tIns="0" lIns="0" bIns="0" rIns="0">
            <a:spAutoFit/>
          </a:bodyPr>
          <a:lstStyle/>
          <a:p>
            <a:pPr algn="ctr">
              <a:lnSpc>
                <a:spcPts val="3639"/>
              </a:lnSpc>
              <a:spcBef>
                <a:spcPct val="0"/>
              </a:spcBef>
            </a:pPr>
            <a:r>
              <a:rPr lang="en-US" sz="2599">
                <a:solidFill>
                  <a:srgbClr val="3F284B"/>
                </a:solidFill>
                <a:latin typeface="Inter Bold"/>
              </a:rPr>
              <a:t>Otonom araçlar</a:t>
            </a:r>
          </a:p>
        </p:txBody>
      </p:sp>
      <p:sp>
        <p:nvSpPr>
          <p:cNvPr name="TextBox 19" id="19"/>
          <p:cNvSpPr txBox="true"/>
          <p:nvPr/>
        </p:nvSpPr>
        <p:spPr>
          <a:xfrm rot="0">
            <a:off x="10470717" y="5925730"/>
            <a:ext cx="6869609" cy="1544196"/>
          </a:xfrm>
          <a:prstGeom prst="rect">
            <a:avLst/>
          </a:prstGeom>
        </p:spPr>
        <p:txBody>
          <a:bodyPr anchor="t" rtlCol="false" tIns="0" lIns="0" bIns="0" rIns="0">
            <a:spAutoFit/>
          </a:bodyPr>
          <a:lstStyle/>
          <a:p>
            <a:pPr>
              <a:lnSpc>
                <a:spcPts val="3086"/>
              </a:lnSpc>
              <a:spcBef>
                <a:spcPct val="0"/>
              </a:spcBef>
            </a:pPr>
            <a:r>
              <a:rPr lang="en-US" sz="2204">
                <a:solidFill>
                  <a:srgbClr val="3F284B"/>
                </a:solidFill>
                <a:latin typeface="Inter"/>
              </a:rPr>
              <a:t>5G teknolojisi , düşük gecikme süresi sayesinde bir araca insandakine benzer bir refleks gösterme yetisi sağlar. Bu, çoğu olası kazanın önlenmesinde önemli bir faktördür.</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42424"/>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2954216" y="261821"/>
            <a:ext cx="4951962" cy="10063624"/>
            <a:chOff x="0" y="0"/>
            <a:chExt cx="5001260" cy="10163810"/>
          </a:xfrm>
        </p:grpSpPr>
        <p:sp>
          <p:nvSpPr>
            <p:cNvPr name="Freeform 3" id="3"/>
            <p:cNvSpPr/>
            <p:nvPr/>
          </p:nvSpPr>
          <p:spPr>
            <a:xfrm>
              <a:off x="0" y="0"/>
              <a:ext cx="5000993" cy="10163632"/>
            </a:xfrm>
            <a:custGeom>
              <a:avLst/>
              <a:gdLst/>
              <a:ahLst/>
              <a:cxnLst/>
              <a:rect r="r" b="b" t="t" l="l"/>
              <a:pathLst>
                <a:path h="10163632" w="5000993">
                  <a:moveTo>
                    <a:pt x="0" y="0"/>
                  </a:moveTo>
                  <a:lnTo>
                    <a:pt x="5000993" y="0"/>
                  </a:lnTo>
                  <a:lnTo>
                    <a:pt x="5000993" y="10163632"/>
                  </a:lnTo>
                  <a:lnTo>
                    <a:pt x="0" y="10163632"/>
                  </a:lnTo>
                  <a:close/>
                </a:path>
              </a:pathLst>
            </a:custGeom>
            <a:blipFill>
              <a:blip r:embed="rId2"/>
              <a:stretch>
                <a:fillRect l="-45" r="-45" t="0" b="0"/>
              </a:stretch>
            </a:blipFill>
          </p:spPr>
        </p:sp>
        <p:sp>
          <p:nvSpPr>
            <p:cNvPr name="Freeform 4" id="4"/>
            <p:cNvSpPr/>
            <p:nvPr/>
          </p:nvSpPr>
          <p:spPr>
            <a:xfrm>
              <a:off x="338760" y="288798"/>
              <a:ext cx="4330776" cy="9398000"/>
            </a:xfrm>
            <a:custGeom>
              <a:avLst/>
              <a:gdLst/>
              <a:ahLst/>
              <a:cxnLst/>
              <a:rect r="r" b="b" t="t" l="l"/>
              <a:pathLst>
                <a:path h="9398000" w="4330776">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
              <a:stretch>
                <a:fillRect l="-122568" r="-122568" t="0" b="0"/>
              </a:stretch>
            </a:blipFill>
          </p:spPr>
        </p:sp>
      </p:grpSp>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2515891"/>
            <a:ext cx="693546" cy="693546"/>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4796727"/>
            <a:ext cx="693546" cy="693546"/>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6364229"/>
            <a:ext cx="693546" cy="693546"/>
          </a:xfrm>
          <a:prstGeom prst="rect">
            <a:avLst/>
          </a:prstGeom>
        </p:spPr>
      </p:pic>
      <p:pic>
        <p:nvPicPr>
          <p:cNvPr name="Picture 8" id="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8218577"/>
            <a:ext cx="693546" cy="693546"/>
          </a:xfrm>
          <a:prstGeom prst="rect">
            <a:avLst/>
          </a:prstGeom>
        </p:spPr>
      </p:pic>
      <p:sp>
        <p:nvSpPr>
          <p:cNvPr name="TextBox 9" id="9"/>
          <p:cNvSpPr txBox="true"/>
          <p:nvPr/>
        </p:nvSpPr>
        <p:spPr>
          <a:xfrm rot="0">
            <a:off x="998440" y="896539"/>
            <a:ext cx="10826857" cy="923925"/>
          </a:xfrm>
          <a:prstGeom prst="rect">
            <a:avLst/>
          </a:prstGeom>
        </p:spPr>
        <p:txBody>
          <a:bodyPr anchor="t" rtlCol="false" tIns="0" lIns="0" bIns="0" rIns="0">
            <a:spAutoFit/>
          </a:bodyPr>
          <a:lstStyle/>
          <a:p>
            <a:pPr>
              <a:lnSpc>
                <a:spcPts val="7200"/>
              </a:lnSpc>
            </a:pPr>
            <a:r>
              <a:rPr lang="en-US" sz="6000">
                <a:solidFill>
                  <a:srgbClr val="FFFFFF"/>
                </a:solidFill>
                <a:latin typeface="Inter Bold"/>
              </a:rPr>
              <a:t>5G'nin Avantajları Nelerdir ?</a:t>
            </a:r>
          </a:p>
        </p:txBody>
      </p:sp>
      <p:sp>
        <p:nvSpPr>
          <p:cNvPr name="TextBox 10" id="10"/>
          <p:cNvSpPr txBox="true"/>
          <p:nvPr/>
        </p:nvSpPr>
        <p:spPr>
          <a:xfrm rot="0">
            <a:off x="1931728" y="2663982"/>
            <a:ext cx="10278624" cy="1934845"/>
          </a:xfrm>
          <a:prstGeom prst="rect">
            <a:avLst/>
          </a:prstGeom>
        </p:spPr>
        <p:txBody>
          <a:bodyPr anchor="t" rtlCol="false" tIns="0" lIns="0" bIns="0" rIns="0">
            <a:spAutoFit/>
          </a:bodyPr>
          <a:lstStyle/>
          <a:p>
            <a:pPr>
              <a:lnSpc>
                <a:spcPts val="3079"/>
              </a:lnSpc>
            </a:pPr>
            <a:r>
              <a:rPr lang="en-US" sz="2199">
                <a:solidFill>
                  <a:srgbClr val="FFFFFF"/>
                </a:solidFill>
                <a:latin typeface="Inter"/>
              </a:rPr>
              <a:t>   5G teknolojisi, dördüncü nesil teknolojinin sahip olduğu internet hızının yaklaşık 10 katı kadar daha hızlı veri alışverişi yapmayı sağlar. Evdeki kablosuz fiber optik internet sağlayıcılarının sağladığından da hızlı kullanım imkânı sunar.</a:t>
            </a:r>
          </a:p>
          <a:p>
            <a:pPr algn="ctr">
              <a:lnSpc>
                <a:spcPts val="3079"/>
              </a:lnSpc>
              <a:spcBef>
                <a:spcPct val="0"/>
              </a:spcBef>
            </a:pPr>
          </a:p>
        </p:txBody>
      </p:sp>
      <p:sp>
        <p:nvSpPr>
          <p:cNvPr name="TextBox 11" id="11"/>
          <p:cNvSpPr txBox="true"/>
          <p:nvPr/>
        </p:nvSpPr>
        <p:spPr>
          <a:xfrm rot="0">
            <a:off x="1931728" y="4894326"/>
            <a:ext cx="10278624" cy="1153795"/>
          </a:xfrm>
          <a:prstGeom prst="rect">
            <a:avLst/>
          </a:prstGeom>
        </p:spPr>
        <p:txBody>
          <a:bodyPr anchor="t" rtlCol="false" tIns="0" lIns="0" bIns="0" rIns="0">
            <a:spAutoFit/>
          </a:bodyPr>
          <a:lstStyle/>
          <a:p>
            <a:pPr>
              <a:lnSpc>
                <a:spcPts val="3080"/>
              </a:lnSpc>
            </a:pPr>
            <a:r>
              <a:rPr lang="en-US" sz="2200">
                <a:solidFill>
                  <a:srgbClr val="FFFFFF"/>
                </a:solidFill>
                <a:latin typeface="Inter"/>
              </a:rPr>
              <a:t>   5G teknolojisi eski nesil mobil internetlerdeki ağ gecikmesini büyük oranda azaltır.</a:t>
            </a:r>
          </a:p>
          <a:p>
            <a:pPr algn="ctr">
              <a:lnSpc>
                <a:spcPts val="3080"/>
              </a:lnSpc>
              <a:spcBef>
                <a:spcPct val="0"/>
              </a:spcBef>
            </a:pPr>
          </a:p>
        </p:txBody>
      </p:sp>
      <p:sp>
        <p:nvSpPr>
          <p:cNvPr name="TextBox 12" id="12"/>
          <p:cNvSpPr txBox="true"/>
          <p:nvPr/>
        </p:nvSpPr>
        <p:spPr>
          <a:xfrm rot="0">
            <a:off x="1931728" y="6343395"/>
            <a:ext cx="10513962" cy="1570355"/>
          </a:xfrm>
          <a:prstGeom prst="rect">
            <a:avLst/>
          </a:prstGeom>
        </p:spPr>
        <p:txBody>
          <a:bodyPr anchor="t" rtlCol="false" tIns="0" lIns="0" bIns="0" rIns="0">
            <a:spAutoFit/>
          </a:bodyPr>
          <a:lstStyle/>
          <a:p>
            <a:pPr>
              <a:lnSpc>
                <a:spcPts val="3080"/>
              </a:lnSpc>
            </a:pPr>
            <a:r>
              <a:rPr lang="en-US" sz="2200">
                <a:solidFill>
                  <a:srgbClr val="FFFFFF"/>
                </a:solidFill>
                <a:latin typeface="Inter"/>
              </a:rPr>
              <a:t>   Şebeke kapasitesinin önem derecesine göre bölümlendirerek örneğin aynı ev içinde bir kahve makinasına düşük hız sağlanırken, bir televizyona ise yüksek hız sunulabiliyor.</a:t>
            </a:r>
          </a:p>
          <a:p>
            <a:pPr>
              <a:lnSpc>
                <a:spcPts val="3359"/>
              </a:lnSpc>
              <a:spcBef>
                <a:spcPct val="0"/>
              </a:spcBef>
            </a:pPr>
          </a:p>
        </p:txBody>
      </p:sp>
      <p:sp>
        <p:nvSpPr>
          <p:cNvPr name="TextBox 13" id="13"/>
          <p:cNvSpPr txBox="true"/>
          <p:nvPr/>
        </p:nvSpPr>
        <p:spPr>
          <a:xfrm rot="0">
            <a:off x="1931728" y="8209025"/>
            <a:ext cx="10723445" cy="1544320"/>
          </a:xfrm>
          <a:prstGeom prst="rect">
            <a:avLst/>
          </a:prstGeom>
        </p:spPr>
        <p:txBody>
          <a:bodyPr anchor="t" rtlCol="false" tIns="0" lIns="0" bIns="0" rIns="0">
            <a:spAutoFit/>
          </a:bodyPr>
          <a:lstStyle/>
          <a:p>
            <a:pPr>
              <a:lnSpc>
                <a:spcPts val="3079"/>
              </a:lnSpc>
            </a:pPr>
            <a:r>
              <a:rPr lang="en-US" sz="2199">
                <a:solidFill>
                  <a:srgbClr val="FFFFFF"/>
                </a:solidFill>
                <a:latin typeface="Inter"/>
              </a:rPr>
              <a:t>   5G teknolojisi ile oyun, film ve müziklerin bulut platformlarına taşınması ile birlikte veri iletimi daha hızlı ve kolay hale getiriyor. Bu şekilde veriler belli bir cihazdan koparak internet temeline yerleşiyor.</a:t>
            </a:r>
          </a:p>
          <a:p>
            <a:pPr algn="ctr">
              <a:lnSpc>
                <a:spcPts val="3079"/>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42424"/>
        </a:solidFill>
      </p:bgPr>
    </p:bg>
    <p:spTree>
      <p:nvGrpSpPr>
        <p:cNvPr id="1" name=""/>
        <p:cNvGrpSpPr/>
        <p:nvPr/>
      </p:nvGrpSpPr>
      <p:grpSpPr>
        <a:xfrm>
          <a:off x="0" y="0"/>
          <a:ext cx="0" cy="0"/>
          <a:chOff x="0" y="0"/>
          <a:chExt cx="0" cy="0"/>
        </a:xfrm>
      </p:grpSpPr>
      <p:sp>
        <p:nvSpPr>
          <p:cNvPr name="TextBox 2" id="2"/>
          <p:cNvSpPr txBox="true"/>
          <p:nvPr/>
        </p:nvSpPr>
        <p:spPr>
          <a:xfrm rot="0">
            <a:off x="1028700" y="904875"/>
            <a:ext cx="11883296" cy="1038225"/>
          </a:xfrm>
          <a:prstGeom prst="rect">
            <a:avLst/>
          </a:prstGeom>
        </p:spPr>
        <p:txBody>
          <a:bodyPr anchor="t" rtlCol="false" tIns="0" lIns="0" bIns="0" rIns="0">
            <a:spAutoFit/>
          </a:bodyPr>
          <a:lstStyle/>
          <a:p>
            <a:pPr algn="ctr">
              <a:lnSpc>
                <a:spcPts val="8400"/>
              </a:lnSpc>
              <a:spcBef>
                <a:spcPct val="0"/>
              </a:spcBef>
            </a:pPr>
            <a:r>
              <a:rPr lang="en-US" sz="6000">
                <a:solidFill>
                  <a:srgbClr val="FFFFFF"/>
                </a:solidFill>
                <a:latin typeface="Inter Bold"/>
              </a:rPr>
              <a:t>5G'nin Dezavantajları Nelerdir?</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2705985"/>
            <a:ext cx="693546" cy="693546"/>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5143500"/>
            <a:ext cx="693546" cy="693546"/>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7763485"/>
            <a:ext cx="693546" cy="693546"/>
          </a:xfrm>
          <a:prstGeom prst="rect">
            <a:avLst/>
          </a:prstGeom>
        </p:spPr>
      </p:pic>
      <p:grpSp>
        <p:nvGrpSpPr>
          <p:cNvPr name="Group 6" id="6"/>
          <p:cNvGrpSpPr>
            <a:grpSpLocks noChangeAspect="true"/>
          </p:cNvGrpSpPr>
          <p:nvPr/>
        </p:nvGrpSpPr>
        <p:grpSpPr>
          <a:xfrm rot="0">
            <a:off x="10171568" y="5737725"/>
            <a:ext cx="7809439" cy="4479400"/>
            <a:chOff x="0" y="0"/>
            <a:chExt cx="7981950" cy="4578350"/>
          </a:xfrm>
        </p:grpSpPr>
        <p:sp>
          <p:nvSpPr>
            <p:cNvPr name="Freeform 7" id="7"/>
            <p:cNvSpPr/>
            <p:nvPr/>
          </p:nvSpPr>
          <p:spPr>
            <a:xfrm>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8" id="8"/>
            <p:cNvSpPr/>
            <p:nvPr/>
          </p:nvSpPr>
          <p:spPr>
            <a:xfrm>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9" id="9"/>
            <p:cNvSpPr/>
            <p:nvPr/>
          </p:nvSpPr>
          <p:spPr>
            <a:xfrm>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10" id="10"/>
            <p:cNvSpPr/>
            <p:nvPr/>
          </p:nvSpPr>
          <p:spPr>
            <a:xfrm>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11" id="11"/>
            <p:cNvSpPr/>
            <p:nvPr/>
          </p:nvSpPr>
          <p:spPr>
            <a:xfrm>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4"/>
              <a:stretch>
                <a:fillRect l="0" r="0" t="-3261" b="-3261"/>
              </a:stretch>
            </a:blipFill>
          </p:spPr>
        </p:sp>
      </p:grpSp>
      <p:sp>
        <p:nvSpPr>
          <p:cNvPr name="TextBox 12" id="12"/>
          <p:cNvSpPr txBox="true"/>
          <p:nvPr/>
        </p:nvSpPr>
        <p:spPr>
          <a:xfrm rot="0">
            <a:off x="1931728" y="2658360"/>
            <a:ext cx="8723960" cy="2082165"/>
          </a:xfrm>
          <a:prstGeom prst="rect">
            <a:avLst/>
          </a:prstGeom>
        </p:spPr>
        <p:txBody>
          <a:bodyPr anchor="t" rtlCol="false" tIns="0" lIns="0" bIns="0" rIns="0">
            <a:spAutoFit/>
          </a:bodyPr>
          <a:lstStyle/>
          <a:p>
            <a:pPr>
              <a:lnSpc>
                <a:spcPts val="3359"/>
              </a:lnSpc>
            </a:pPr>
            <a:r>
              <a:rPr lang="en-US" sz="2400">
                <a:solidFill>
                  <a:srgbClr val="FFFFFF"/>
                </a:solidFill>
                <a:latin typeface="Inter Bold"/>
              </a:rPr>
              <a:t>5G’nin Kurulum Pahalılığı</a:t>
            </a:r>
          </a:p>
          <a:p>
            <a:pPr>
              <a:lnSpc>
                <a:spcPts val="3359"/>
              </a:lnSpc>
            </a:pPr>
            <a:r>
              <a:rPr lang="en-US" sz="2400">
                <a:solidFill>
                  <a:srgbClr val="FFFFFF"/>
                </a:solidFill>
                <a:latin typeface="Inter"/>
              </a:rPr>
              <a:t>   5G altyapısının geliştirilmesi veya mevcut hücresel altyapıya adaptasyonların yapılması, yüksek maliyetlere neden olabilir.</a:t>
            </a:r>
          </a:p>
          <a:p>
            <a:pPr algn="ctr">
              <a:lnSpc>
                <a:spcPts val="3359"/>
              </a:lnSpc>
              <a:spcBef>
                <a:spcPct val="0"/>
              </a:spcBef>
            </a:pPr>
          </a:p>
        </p:txBody>
      </p:sp>
      <p:sp>
        <p:nvSpPr>
          <p:cNvPr name="TextBox 13" id="13"/>
          <p:cNvSpPr txBox="true"/>
          <p:nvPr/>
        </p:nvSpPr>
        <p:spPr>
          <a:xfrm rot="0">
            <a:off x="1931728" y="5036685"/>
            <a:ext cx="8396619" cy="2082165"/>
          </a:xfrm>
          <a:prstGeom prst="rect">
            <a:avLst/>
          </a:prstGeom>
        </p:spPr>
        <p:txBody>
          <a:bodyPr anchor="t" rtlCol="false" tIns="0" lIns="0" bIns="0" rIns="0">
            <a:spAutoFit/>
          </a:bodyPr>
          <a:lstStyle/>
          <a:p>
            <a:pPr>
              <a:lnSpc>
                <a:spcPts val="3359"/>
              </a:lnSpc>
            </a:pPr>
            <a:r>
              <a:rPr lang="en-US" sz="2400">
                <a:solidFill>
                  <a:srgbClr val="FFFFFF"/>
                </a:solidFill>
                <a:latin typeface="Inter Bold"/>
              </a:rPr>
              <a:t>Kırsal Alanlarda Kullanım</a:t>
            </a:r>
          </a:p>
          <a:p>
            <a:pPr>
              <a:lnSpc>
                <a:spcPts val="3359"/>
              </a:lnSpc>
            </a:pPr>
            <a:r>
              <a:rPr lang="en-US" sz="2400">
                <a:solidFill>
                  <a:srgbClr val="FFFFFF"/>
                </a:solidFill>
                <a:latin typeface="Inter"/>
              </a:rPr>
              <a:t>   5G kentsel alanlar için gerçekten hızlı bir bağlantı sağlayabilir fakat kırsal alanlarda yaşayan insanlar 5G bağlantısından tam anlamıyla faydalanamayacaktır. </a:t>
            </a:r>
          </a:p>
          <a:p>
            <a:pPr algn="ctr">
              <a:lnSpc>
                <a:spcPts val="3359"/>
              </a:lnSpc>
              <a:spcBef>
                <a:spcPct val="0"/>
              </a:spcBef>
            </a:pPr>
          </a:p>
        </p:txBody>
      </p:sp>
      <p:sp>
        <p:nvSpPr>
          <p:cNvPr name="TextBox 14" id="14"/>
          <p:cNvSpPr txBox="true"/>
          <p:nvPr/>
        </p:nvSpPr>
        <p:spPr>
          <a:xfrm rot="0">
            <a:off x="1931728" y="7715860"/>
            <a:ext cx="8251516" cy="2501265"/>
          </a:xfrm>
          <a:prstGeom prst="rect">
            <a:avLst/>
          </a:prstGeom>
        </p:spPr>
        <p:txBody>
          <a:bodyPr anchor="t" rtlCol="false" tIns="0" lIns="0" bIns="0" rIns="0">
            <a:spAutoFit/>
          </a:bodyPr>
          <a:lstStyle/>
          <a:p>
            <a:pPr>
              <a:lnSpc>
                <a:spcPts val="3359"/>
              </a:lnSpc>
            </a:pPr>
            <a:r>
              <a:rPr lang="en-US" sz="2400">
                <a:solidFill>
                  <a:srgbClr val="FFFFFF"/>
                </a:solidFill>
                <a:latin typeface="Inter Bold"/>
              </a:rPr>
              <a:t>Cihazların Pil Sorunları</a:t>
            </a:r>
          </a:p>
          <a:p>
            <a:pPr>
              <a:lnSpc>
                <a:spcPts val="3359"/>
              </a:lnSpc>
            </a:pPr>
            <a:r>
              <a:rPr lang="en-US" sz="2400">
                <a:solidFill>
                  <a:srgbClr val="FFFFFF"/>
                </a:solidFill>
                <a:latin typeface="Inter"/>
              </a:rPr>
              <a:t>   5G’ye bağlı olan cihazların pilleri, kısa sürede bittiği görülüyor. 5G’nin cihazlarda verimli bir şekilde kullanılabilir olması için pil teknolojisinin ilerlemesi gerekiyor.</a:t>
            </a:r>
          </a:p>
          <a:p>
            <a:pPr algn="ctr">
              <a:lnSpc>
                <a:spcPts val="3359"/>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42424"/>
        </a:solidFill>
      </p:bgPr>
    </p:bg>
    <p:spTree>
      <p:nvGrpSpPr>
        <p:cNvPr id="1" name=""/>
        <p:cNvGrpSpPr/>
        <p:nvPr/>
      </p:nvGrpSpPr>
      <p:grpSpPr>
        <a:xfrm>
          <a:off x="0" y="0"/>
          <a:ext cx="0" cy="0"/>
          <a:chOff x="0" y="0"/>
          <a:chExt cx="0" cy="0"/>
        </a:xfrm>
      </p:grpSpPr>
      <p:grpSp>
        <p:nvGrpSpPr>
          <p:cNvPr name="Group 2" id="2"/>
          <p:cNvGrpSpPr/>
          <p:nvPr/>
        </p:nvGrpSpPr>
        <p:grpSpPr>
          <a:xfrm rot="0">
            <a:off x="2415670" y="1746738"/>
            <a:ext cx="13456660" cy="1762208"/>
            <a:chOff x="0" y="0"/>
            <a:chExt cx="17942214" cy="2349610"/>
          </a:xfrm>
        </p:grpSpPr>
        <p:sp>
          <p:nvSpPr>
            <p:cNvPr name="TextBox 3" id="3"/>
            <p:cNvSpPr txBox="true"/>
            <p:nvPr/>
          </p:nvSpPr>
          <p:spPr>
            <a:xfrm rot="0">
              <a:off x="0" y="-9525"/>
              <a:ext cx="17942214" cy="1228725"/>
            </a:xfrm>
            <a:prstGeom prst="rect">
              <a:avLst/>
            </a:prstGeom>
          </p:spPr>
          <p:txBody>
            <a:bodyPr anchor="t" rtlCol="false" tIns="0" lIns="0" bIns="0" rIns="0">
              <a:spAutoFit/>
            </a:bodyPr>
            <a:lstStyle/>
            <a:p>
              <a:pPr algn="ctr">
                <a:lnSpc>
                  <a:spcPts val="7200"/>
                </a:lnSpc>
              </a:pPr>
              <a:r>
                <a:rPr lang="en-US" sz="6000">
                  <a:solidFill>
                    <a:srgbClr val="FFFFFF"/>
                  </a:solidFill>
                  <a:latin typeface="Inter Bold"/>
                </a:rPr>
                <a:t>5G İşletmelere Nasıl Fayda Sağlar</a:t>
              </a:r>
            </a:p>
          </p:txBody>
        </p:sp>
        <p:sp>
          <p:nvSpPr>
            <p:cNvPr name="TextBox 4" id="4"/>
            <p:cNvSpPr txBox="true"/>
            <p:nvPr/>
          </p:nvSpPr>
          <p:spPr>
            <a:xfrm rot="0">
              <a:off x="1288827" y="1717362"/>
              <a:ext cx="15364560" cy="632248"/>
            </a:xfrm>
            <a:prstGeom prst="rect">
              <a:avLst/>
            </a:prstGeom>
          </p:spPr>
          <p:txBody>
            <a:bodyPr anchor="t" rtlCol="false" tIns="0" lIns="0" bIns="0" rIns="0">
              <a:spAutoFit/>
            </a:bodyPr>
            <a:lstStyle/>
            <a:p>
              <a:pPr algn="ctr">
                <a:lnSpc>
                  <a:spcPts val="3919"/>
                </a:lnSpc>
              </a:pPr>
              <a:r>
                <a:rPr lang="en-US" sz="2800">
                  <a:solidFill>
                    <a:srgbClr val="FFFFFF"/>
                  </a:solidFill>
                  <a:latin typeface="Inter"/>
                </a:rPr>
                <a:t>5G işletmelerin çalışma ve büyüme şeklini değiştirebilir</a:t>
              </a:r>
            </a:p>
          </p:txBody>
        </p:sp>
      </p:grpSp>
      <p:grpSp>
        <p:nvGrpSpPr>
          <p:cNvPr name="Group 5" id="5"/>
          <p:cNvGrpSpPr/>
          <p:nvPr/>
        </p:nvGrpSpPr>
        <p:grpSpPr>
          <a:xfrm rot="0">
            <a:off x="1028700" y="6445370"/>
            <a:ext cx="4779441" cy="2219400"/>
            <a:chOff x="0" y="0"/>
            <a:chExt cx="6372588" cy="2959201"/>
          </a:xfrm>
        </p:grpSpPr>
        <p:sp>
          <p:nvSpPr>
            <p:cNvPr name="TextBox 6" id="6"/>
            <p:cNvSpPr txBox="true"/>
            <p:nvPr/>
          </p:nvSpPr>
          <p:spPr>
            <a:xfrm rot="0">
              <a:off x="0" y="-47625"/>
              <a:ext cx="6372588" cy="569172"/>
            </a:xfrm>
            <a:prstGeom prst="rect">
              <a:avLst/>
            </a:prstGeom>
          </p:spPr>
          <p:txBody>
            <a:bodyPr anchor="t" rtlCol="false" tIns="0" lIns="0" bIns="0" rIns="0">
              <a:spAutoFit/>
            </a:bodyPr>
            <a:lstStyle/>
            <a:p>
              <a:pPr algn="ctr">
                <a:lnSpc>
                  <a:spcPts val="3640"/>
                </a:lnSpc>
              </a:pPr>
              <a:r>
                <a:rPr lang="en-US" sz="2600">
                  <a:solidFill>
                    <a:srgbClr val="FFFFFF"/>
                  </a:solidFill>
                  <a:latin typeface="Inter Bold"/>
                </a:rPr>
                <a:t>Daha yüksek üretkenlik</a:t>
              </a:r>
            </a:p>
          </p:txBody>
        </p:sp>
        <p:sp>
          <p:nvSpPr>
            <p:cNvPr name="TextBox 7" id="7"/>
            <p:cNvSpPr txBox="true"/>
            <p:nvPr/>
          </p:nvSpPr>
          <p:spPr>
            <a:xfrm rot="0">
              <a:off x="0" y="913442"/>
              <a:ext cx="6372588" cy="1956858"/>
            </a:xfrm>
            <a:prstGeom prst="rect">
              <a:avLst/>
            </a:prstGeom>
          </p:spPr>
          <p:txBody>
            <a:bodyPr anchor="t" rtlCol="false" tIns="0" lIns="0" bIns="0" rIns="0">
              <a:spAutoFit/>
            </a:bodyPr>
            <a:lstStyle/>
            <a:p>
              <a:pPr algn="ctr">
                <a:lnSpc>
                  <a:spcPts val="2974"/>
                </a:lnSpc>
              </a:pPr>
              <a:r>
                <a:rPr lang="en-US" sz="2125">
                  <a:solidFill>
                    <a:srgbClr val="FFFFFF"/>
                  </a:solidFill>
                  <a:latin typeface="Inter"/>
                </a:rPr>
                <a:t>İşletmeler büyük miktarda veriyi işletmeyi potansiyel olarak etkileyebilecek ağ sorunları hakkında endişe duymadan taşıyabilir.</a:t>
              </a:r>
            </a:p>
          </p:txBody>
        </p:sp>
      </p:grpSp>
      <p:grpSp>
        <p:nvGrpSpPr>
          <p:cNvPr name="Group 8" id="8"/>
          <p:cNvGrpSpPr/>
          <p:nvPr/>
        </p:nvGrpSpPr>
        <p:grpSpPr>
          <a:xfrm rot="0">
            <a:off x="6754280" y="6445370"/>
            <a:ext cx="4779441" cy="2208091"/>
            <a:chOff x="0" y="0"/>
            <a:chExt cx="6372588" cy="2944122"/>
          </a:xfrm>
        </p:grpSpPr>
        <p:sp>
          <p:nvSpPr>
            <p:cNvPr name="TextBox 9" id="9"/>
            <p:cNvSpPr txBox="true"/>
            <p:nvPr/>
          </p:nvSpPr>
          <p:spPr>
            <a:xfrm rot="0">
              <a:off x="0" y="-47625"/>
              <a:ext cx="6372588" cy="571993"/>
            </a:xfrm>
            <a:prstGeom prst="rect">
              <a:avLst/>
            </a:prstGeom>
          </p:spPr>
          <p:txBody>
            <a:bodyPr anchor="t" rtlCol="false" tIns="0" lIns="0" bIns="0" rIns="0">
              <a:spAutoFit/>
            </a:bodyPr>
            <a:lstStyle/>
            <a:p>
              <a:pPr algn="ctr">
                <a:lnSpc>
                  <a:spcPts val="3640"/>
                </a:lnSpc>
              </a:pPr>
              <a:r>
                <a:rPr lang="en-US" sz="2600">
                  <a:solidFill>
                    <a:srgbClr val="FFFFFF"/>
                  </a:solidFill>
                  <a:latin typeface="Inter Bold"/>
                </a:rPr>
                <a:t>Desteklenen büyüme</a:t>
              </a:r>
            </a:p>
          </p:txBody>
        </p:sp>
        <p:sp>
          <p:nvSpPr>
            <p:cNvPr name="TextBox 10" id="10"/>
            <p:cNvSpPr txBox="true"/>
            <p:nvPr/>
          </p:nvSpPr>
          <p:spPr>
            <a:xfrm rot="0">
              <a:off x="0" y="920985"/>
              <a:ext cx="6372588" cy="2046393"/>
            </a:xfrm>
            <a:prstGeom prst="rect">
              <a:avLst/>
            </a:prstGeom>
          </p:spPr>
          <p:txBody>
            <a:bodyPr anchor="t" rtlCol="false" tIns="0" lIns="0" bIns="0" rIns="0">
              <a:spAutoFit/>
            </a:bodyPr>
            <a:lstStyle/>
            <a:p>
              <a:pPr algn="ctr">
                <a:lnSpc>
                  <a:spcPts val="3079"/>
                </a:lnSpc>
              </a:pPr>
              <a:r>
                <a:rPr lang="en-US" sz="2199">
                  <a:solidFill>
                    <a:srgbClr val="FFFFFF"/>
                  </a:solidFill>
                  <a:latin typeface="Inter"/>
                </a:rPr>
                <a:t>İşletmelerin gerekli verileri ağlarına taşıyan daha fazla bağlı cihaz eklenmesi hakkında endişelenmesi gerekmez.</a:t>
              </a:r>
            </a:p>
          </p:txBody>
        </p:sp>
      </p:grpSp>
      <p:grpSp>
        <p:nvGrpSpPr>
          <p:cNvPr name="Group 11" id="11"/>
          <p:cNvGrpSpPr/>
          <p:nvPr/>
        </p:nvGrpSpPr>
        <p:grpSpPr>
          <a:xfrm rot="0">
            <a:off x="12479859" y="6445370"/>
            <a:ext cx="4779441" cy="2205975"/>
            <a:chOff x="0" y="0"/>
            <a:chExt cx="6372588" cy="2941300"/>
          </a:xfrm>
        </p:grpSpPr>
        <p:sp>
          <p:nvSpPr>
            <p:cNvPr name="TextBox 12" id="12"/>
            <p:cNvSpPr txBox="true"/>
            <p:nvPr/>
          </p:nvSpPr>
          <p:spPr>
            <a:xfrm rot="0">
              <a:off x="0" y="-47625"/>
              <a:ext cx="6372588" cy="569172"/>
            </a:xfrm>
            <a:prstGeom prst="rect">
              <a:avLst/>
            </a:prstGeom>
          </p:spPr>
          <p:txBody>
            <a:bodyPr anchor="t" rtlCol="false" tIns="0" lIns="0" bIns="0" rIns="0">
              <a:spAutoFit/>
            </a:bodyPr>
            <a:lstStyle/>
            <a:p>
              <a:pPr algn="ctr">
                <a:lnSpc>
                  <a:spcPts val="3640"/>
                </a:lnSpc>
              </a:pPr>
              <a:r>
                <a:rPr lang="en-US" sz="2600">
                  <a:solidFill>
                    <a:srgbClr val="FFFFFF"/>
                  </a:solidFill>
                  <a:latin typeface="Inter Bold"/>
                </a:rPr>
                <a:t>Çalışmanın geleceği</a:t>
              </a:r>
            </a:p>
          </p:txBody>
        </p:sp>
        <p:sp>
          <p:nvSpPr>
            <p:cNvPr name="TextBox 13" id="13"/>
            <p:cNvSpPr txBox="true"/>
            <p:nvPr/>
          </p:nvSpPr>
          <p:spPr>
            <a:xfrm rot="0">
              <a:off x="0" y="918164"/>
              <a:ext cx="6372588" cy="2046393"/>
            </a:xfrm>
            <a:prstGeom prst="rect">
              <a:avLst/>
            </a:prstGeom>
          </p:spPr>
          <p:txBody>
            <a:bodyPr anchor="t" rtlCol="false" tIns="0" lIns="0" bIns="0" rIns="0">
              <a:spAutoFit/>
            </a:bodyPr>
            <a:lstStyle/>
            <a:p>
              <a:pPr algn="ctr">
                <a:lnSpc>
                  <a:spcPts val="3079"/>
                </a:lnSpc>
              </a:pPr>
              <a:r>
                <a:rPr lang="en-US" sz="2199">
                  <a:solidFill>
                    <a:srgbClr val="FFFFFF"/>
                  </a:solidFill>
                  <a:latin typeface="Inter"/>
                </a:rPr>
                <a:t>Üstün bağlantı, işletmelere uzaktan çalışan işçiler veya farklı yerlerden çalışan ekipler gibi avantajlar sağlayabilir.</a:t>
              </a:r>
            </a:p>
          </p:txBody>
        </p:sp>
      </p:grpSp>
      <p:grpSp>
        <p:nvGrpSpPr>
          <p:cNvPr name="Group 14" id="14"/>
          <p:cNvGrpSpPr/>
          <p:nvPr/>
        </p:nvGrpSpPr>
        <p:grpSpPr>
          <a:xfrm rot="0">
            <a:off x="8677275" y="4732823"/>
            <a:ext cx="933450" cy="933450"/>
            <a:chOff x="0" y="0"/>
            <a:chExt cx="1244600" cy="1244600"/>
          </a:xfrm>
        </p:grpSpPr>
        <p:grpSp>
          <p:nvGrpSpPr>
            <p:cNvPr name="Group 15" id="15"/>
            <p:cNvGrpSpPr/>
            <p:nvPr/>
          </p:nvGrpSpPr>
          <p:grpSpPr>
            <a:xfrm rot="0">
              <a:off x="0" y="0"/>
              <a:ext cx="1244600" cy="1244600"/>
              <a:chOff x="0" y="0"/>
              <a:chExt cx="6350000" cy="6350000"/>
            </a:xfrm>
          </p:grpSpPr>
          <p:sp>
            <p:nvSpPr>
              <p:cNvPr name="Freeform 16" id="1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C0DA"/>
              </a:solidFill>
            </p:spPr>
          </p:sp>
        </p:grpSp>
        <p:pic>
          <p:nvPicPr>
            <p:cNvPr name="Picture 17" id="1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61689" y="349658"/>
              <a:ext cx="321222" cy="545285"/>
            </a:xfrm>
            <a:prstGeom prst="rect">
              <a:avLst/>
            </a:prstGeom>
          </p:spPr>
        </p:pic>
      </p:grpSp>
      <p:grpSp>
        <p:nvGrpSpPr>
          <p:cNvPr name="Group 18" id="18"/>
          <p:cNvGrpSpPr/>
          <p:nvPr/>
        </p:nvGrpSpPr>
        <p:grpSpPr>
          <a:xfrm rot="0">
            <a:off x="2951695" y="4732823"/>
            <a:ext cx="933450" cy="933450"/>
            <a:chOff x="0" y="0"/>
            <a:chExt cx="1244600" cy="1244600"/>
          </a:xfrm>
        </p:grpSpPr>
        <p:grpSp>
          <p:nvGrpSpPr>
            <p:cNvPr name="Group 19" id="19"/>
            <p:cNvGrpSpPr/>
            <p:nvPr/>
          </p:nvGrpSpPr>
          <p:grpSpPr>
            <a:xfrm rot="0">
              <a:off x="0" y="0"/>
              <a:ext cx="1244600" cy="1244600"/>
              <a:chOff x="0" y="0"/>
              <a:chExt cx="6350000" cy="6350000"/>
            </a:xfrm>
          </p:grpSpPr>
          <p:sp>
            <p:nvSpPr>
              <p:cNvPr name="Freeform 20" id="2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C0DA"/>
              </a:solidFill>
            </p:spPr>
          </p:sp>
        </p:grpSp>
        <p:pic>
          <p:nvPicPr>
            <p:cNvPr name="Picture 21" id="2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24871" y="349747"/>
              <a:ext cx="594857" cy="545106"/>
            </a:xfrm>
            <a:prstGeom prst="rect">
              <a:avLst/>
            </a:prstGeom>
          </p:spPr>
        </p:pic>
      </p:grpSp>
      <p:grpSp>
        <p:nvGrpSpPr>
          <p:cNvPr name="Group 22" id="22"/>
          <p:cNvGrpSpPr/>
          <p:nvPr/>
        </p:nvGrpSpPr>
        <p:grpSpPr>
          <a:xfrm rot="0">
            <a:off x="14402855" y="4732823"/>
            <a:ext cx="933450" cy="933450"/>
            <a:chOff x="0" y="0"/>
            <a:chExt cx="1244600" cy="1244600"/>
          </a:xfrm>
        </p:grpSpPr>
        <p:grpSp>
          <p:nvGrpSpPr>
            <p:cNvPr name="Group 23" id="23"/>
            <p:cNvGrpSpPr/>
            <p:nvPr/>
          </p:nvGrpSpPr>
          <p:grpSpPr>
            <a:xfrm rot="0">
              <a:off x="0" y="0"/>
              <a:ext cx="1244600" cy="1244600"/>
              <a:chOff x="0" y="0"/>
              <a:chExt cx="6350000" cy="6350000"/>
            </a:xfrm>
          </p:grpSpPr>
          <p:sp>
            <p:nvSpPr>
              <p:cNvPr name="Freeform 24" id="2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C0DA"/>
              </a:solidFill>
            </p:spPr>
          </p:sp>
        </p:grpSp>
        <p:pic>
          <p:nvPicPr>
            <p:cNvPr name="Picture 25" id="2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321792" y="349658"/>
              <a:ext cx="601015" cy="545285"/>
            </a:xfrm>
            <a:prstGeom prst="rect">
              <a:avLst/>
            </a:prstGeom>
          </p:spPr>
        </p:pic>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00014" y="2124253"/>
            <a:ext cx="328686" cy="379785"/>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00014" y="4247003"/>
            <a:ext cx="328686" cy="379785"/>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00014" y="6369863"/>
            <a:ext cx="328686" cy="379785"/>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955636" y="5143500"/>
            <a:ext cx="4103163" cy="4103163"/>
          </a:xfrm>
          <a:prstGeom prst="rect">
            <a:avLst/>
          </a:prstGeom>
        </p:spPr>
      </p:pic>
      <p:sp>
        <p:nvSpPr>
          <p:cNvPr name="TextBox 6" id="6"/>
          <p:cNvSpPr txBox="true"/>
          <p:nvPr/>
        </p:nvSpPr>
        <p:spPr>
          <a:xfrm rot="0">
            <a:off x="11003104" y="478751"/>
            <a:ext cx="6008226" cy="2272219"/>
          </a:xfrm>
          <a:prstGeom prst="rect">
            <a:avLst/>
          </a:prstGeom>
        </p:spPr>
        <p:txBody>
          <a:bodyPr anchor="t" rtlCol="false" tIns="0" lIns="0" bIns="0" rIns="0">
            <a:spAutoFit/>
          </a:bodyPr>
          <a:lstStyle/>
          <a:p>
            <a:pPr>
              <a:lnSpc>
                <a:spcPts val="8908"/>
              </a:lnSpc>
            </a:pPr>
            <a:r>
              <a:rPr lang="en-US" sz="7423">
                <a:solidFill>
                  <a:srgbClr val="3F284B"/>
                </a:solidFill>
                <a:latin typeface="Inter Bold"/>
              </a:rPr>
              <a:t>Dünyada 5G Teknolojisi</a:t>
            </a:r>
          </a:p>
        </p:txBody>
      </p:sp>
      <p:sp>
        <p:nvSpPr>
          <p:cNvPr name="TextBox 7" id="7"/>
          <p:cNvSpPr txBox="true"/>
          <p:nvPr/>
        </p:nvSpPr>
        <p:spPr>
          <a:xfrm rot="0">
            <a:off x="1028700" y="2076628"/>
            <a:ext cx="8371889" cy="5052695"/>
          </a:xfrm>
          <a:prstGeom prst="rect">
            <a:avLst/>
          </a:prstGeom>
        </p:spPr>
        <p:txBody>
          <a:bodyPr anchor="t" rtlCol="false" tIns="0" lIns="0" bIns="0" rIns="0">
            <a:spAutoFit/>
          </a:bodyPr>
          <a:lstStyle/>
          <a:p>
            <a:pPr>
              <a:lnSpc>
                <a:spcPts val="3359"/>
              </a:lnSpc>
            </a:pPr>
            <a:r>
              <a:rPr lang="en-US" sz="2400">
                <a:solidFill>
                  <a:srgbClr val="3F284B"/>
                </a:solidFill>
                <a:latin typeface="Inter"/>
              </a:rPr>
              <a:t>  5G dünyada ilk kez 2018’de, Amerika’da kullanılmaya başlanmıştır. Asya bölgesinde ise bu konuda batıdan daha hızlı bir ilerleme mevcuttur. Çin, Japonya ve Güney Kore şu anda bu konuda lider konumdadırlar. </a:t>
            </a:r>
          </a:p>
          <a:p>
            <a:pPr>
              <a:lnSpc>
                <a:spcPts val="3359"/>
              </a:lnSpc>
            </a:pPr>
          </a:p>
          <a:p>
            <a:pPr>
              <a:lnSpc>
                <a:spcPts val="3359"/>
              </a:lnSpc>
            </a:pPr>
            <a:r>
              <a:rPr lang="en-US" sz="2400">
                <a:solidFill>
                  <a:srgbClr val="3F284B"/>
                </a:solidFill>
                <a:latin typeface="Inter"/>
              </a:rPr>
              <a:t>   Ayrıca Çin, dünyadaki en büyük 5G şebekesine sahip ülke konumundadır. Çin, 350.000 yeni baz istasyonu kurmuş durumdayken, ABD ise sadece 30.000 kurulum gerçekleştirmiştir.</a:t>
            </a:r>
          </a:p>
          <a:p>
            <a:pPr>
              <a:lnSpc>
                <a:spcPts val="3359"/>
              </a:lnSpc>
            </a:pPr>
          </a:p>
          <a:p>
            <a:pPr>
              <a:lnSpc>
                <a:spcPts val="3499"/>
              </a:lnSpc>
              <a:spcBef>
                <a:spcPct val="0"/>
              </a:spcBef>
            </a:pPr>
            <a:r>
              <a:rPr lang="en-US" sz="2499">
                <a:solidFill>
                  <a:srgbClr val="3F284B"/>
                </a:solidFill>
                <a:latin typeface="Inter"/>
              </a:rPr>
              <a:t>  Avrupa’da ise 5G ticari hizmetleri 2020'nin eylül ayının sonunda, 18 ülkede kullanıma sunulmuştur.</a:t>
            </a:r>
          </a:p>
        </p:txBody>
      </p:sp>
      <p:sp>
        <p:nvSpPr>
          <p:cNvPr name="TextBox 8" id="8"/>
          <p:cNvSpPr txBox="true"/>
          <p:nvPr/>
        </p:nvSpPr>
        <p:spPr>
          <a:xfrm rot="0">
            <a:off x="10219858" y="3305679"/>
            <a:ext cx="7574719" cy="941324"/>
          </a:xfrm>
          <a:prstGeom prst="rect">
            <a:avLst/>
          </a:prstGeom>
        </p:spPr>
        <p:txBody>
          <a:bodyPr anchor="t" rtlCol="false" tIns="0" lIns="0" bIns="0" rIns="0">
            <a:spAutoFit/>
          </a:bodyPr>
          <a:lstStyle/>
          <a:p>
            <a:pPr algn="ctr">
              <a:lnSpc>
                <a:spcPts val="3766"/>
              </a:lnSpc>
              <a:spcBef>
                <a:spcPct val="0"/>
              </a:spcBef>
            </a:pPr>
            <a:r>
              <a:rPr lang="en-US" sz="2690">
                <a:solidFill>
                  <a:srgbClr val="3F284B"/>
                </a:solidFill>
                <a:latin typeface="Inter"/>
              </a:rPr>
              <a:t>5G teknolojisinin benimsenmesi daha çok ülke ve şehirde artmaya devam ediyor.</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4057" r="0" b="14057"/>
          <a:stretch>
            <a:fillRect/>
          </a:stretch>
        </p:blipFill>
        <p:spPr>
          <a:xfrm>
            <a:off x="0" y="0"/>
            <a:ext cx="18288000" cy="10287000"/>
          </a:xfrm>
          <a:prstGeom prst="rect">
            <a:avLst/>
          </a:prstGeom>
        </p:spPr>
      </p:pic>
      <p:grpSp>
        <p:nvGrpSpPr>
          <p:cNvPr name="Group 3" id="3"/>
          <p:cNvGrpSpPr>
            <a:grpSpLocks noChangeAspect="true"/>
          </p:cNvGrpSpPr>
          <p:nvPr/>
        </p:nvGrpSpPr>
        <p:grpSpPr>
          <a:xfrm rot="0">
            <a:off x="13240908" y="1943100"/>
            <a:ext cx="4018392" cy="5568404"/>
            <a:chOff x="0" y="0"/>
            <a:chExt cx="4734560" cy="6560820"/>
          </a:xfrm>
        </p:grpSpPr>
        <p:sp>
          <p:nvSpPr>
            <p:cNvPr name="Freeform 4" id="4"/>
            <p:cNvSpPr/>
            <p:nvPr/>
          </p:nvSpPr>
          <p:spPr>
            <a:xfrm>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name="Freeform 5" id="5"/>
            <p:cNvSpPr/>
            <p:nvPr/>
          </p:nvSpPr>
          <p:spPr>
            <a:xfrm>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565656"/>
            </a:solidFill>
          </p:spPr>
        </p:sp>
        <p:sp>
          <p:nvSpPr>
            <p:cNvPr name="Freeform 6" id="6"/>
            <p:cNvSpPr/>
            <p:nvPr/>
          </p:nvSpPr>
          <p:spPr>
            <a:xfrm>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3"/>
              <a:stretch>
                <a:fillRect l="-77265" r="-77265" t="0" b="0"/>
              </a:stretch>
            </a:blipFill>
          </p:spPr>
        </p:sp>
        <p:sp>
          <p:nvSpPr>
            <p:cNvPr name="Freeform 7" id="7"/>
            <p:cNvSpPr/>
            <p:nvPr/>
          </p:nvSpPr>
          <p:spPr>
            <a:xfrm>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name="Freeform 8" id="8"/>
            <p:cNvSpPr/>
            <p:nvPr/>
          </p:nvSpPr>
          <p:spPr>
            <a:xfrm>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name="Freeform 9" id="9"/>
            <p:cNvSpPr/>
            <p:nvPr/>
          </p:nvSpPr>
          <p:spPr>
            <a:xfrm>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name="Freeform 10" id="10"/>
            <p:cNvSpPr/>
            <p:nvPr/>
          </p:nvSpPr>
          <p:spPr>
            <a:xfrm>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name="Freeform 11" id="11"/>
            <p:cNvSpPr/>
            <p:nvPr/>
          </p:nvSpPr>
          <p:spPr>
            <a:xfrm>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name="Freeform 12" id="12"/>
            <p:cNvSpPr/>
            <p:nvPr/>
          </p:nvSpPr>
          <p:spPr>
            <a:xfrm>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name="Freeform 13" id="13"/>
            <p:cNvSpPr/>
            <p:nvPr/>
          </p:nvSpPr>
          <p:spPr>
            <a:xfrm>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name="Freeform 14" id="14"/>
            <p:cNvSpPr/>
            <p:nvPr/>
          </p:nvSpPr>
          <p:spPr>
            <a:xfrm>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424242"/>
            </a:solidFill>
          </p:spPr>
        </p:sp>
      </p:grpSp>
      <p:pic>
        <p:nvPicPr>
          <p:cNvPr name="Picture 15" id="1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530884" y="3641259"/>
            <a:ext cx="343965" cy="398223"/>
          </a:xfrm>
          <a:prstGeom prst="rect">
            <a:avLst/>
          </a:prstGeom>
        </p:spPr>
      </p:pic>
      <p:sp>
        <p:nvSpPr>
          <p:cNvPr name="TextBox 16" id="16"/>
          <p:cNvSpPr txBox="true"/>
          <p:nvPr/>
        </p:nvSpPr>
        <p:spPr>
          <a:xfrm rot="0">
            <a:off x="702866" y="1019175"/>
            <a:ext cx="9832401" cy="923925"/>
          </a:xfrm>
          <a:prstGeom prst="rect">
            <a:avLst/>
          </a:prstGeom>
        </p:spPr>
        <p:txBody>
          <a:bodyPr anchor="t" rtlCol="false" tIns="0" lIns="0" bIns="0" rIns="0">
            <a:spAutoFit/>
          </a:bodyPr>
          <a:lstStyle/>
          <a:p>
            <a:pPr>
              <a:lnSpc>
                <a:spcPts val="7200"/>
              </a:lnSpc>
            </a:pPr>
            <a:r>
              <a:rPr lang="en-US" sz="6000">
                <a:solidFill>
                  <a:srgbClr val="FFFFFF"/>
                </a:solidFill>
                <a:latin typeface="Inter Bold"/>
              </a:rPr>
              <a:t>Türkiye'de 5G Teknolojisi</a:t>
            </a:r>
          </a:p>
        </p:txBody>
      </p:sp>
      <p:sp>
        <p:nvSpPr>
          <p:cNvPr name="TextBox 17" id="17"/>
          <p:cNvSpPr txBox="true"/>
          <p:nvPr/>
        </p:nvSpPr>
        <p:spPr>
          <a:xfrm rot="0">
            <a:off x="702866" y="3584109"/>
            <a:ext cx="10442172" cy="3126638"/>
          </a:xfrm>
          <a:prstGeom prst="rect">
            <a:avLst/>
          </a:prstGeom>
        </p:spPr>
        <p:txBody>
          <a:bodyPr anchor="t" rtlCol="false" tIns="0" lIns="0" bIns="0" rIns="0">
            <a:spAutoFit/>
          </a:bodyPr>
          <a:lstStyle/>
          <a:p>
            <a:pPr>
              <a:lnSpc>
                <a:spcPts val="3540"/>
              </a:lnSpc>
            </a:pPr>
            <a:r>
              <a:rPr lang="en-US" sz="2529">
                <a:solidFill>
                  <a:srgbClr val="FFFFFF"/>
                </a:solidFill>
                <a:latin typeface="Inter"/>
              </a:rPr>
              <a:t>   Dünyanın birçok yerinde 5G’ye geçilmeye başlansa da Türkiye’de şu an 5G bulunmuyor ve kullanılmıyor. 5G teknolojisinin farklı ünitelerinde geliştirme çalışmaları kesintisiz devam ediyor.</a:t>
            </a:r>
          </a:p>
          <a:p>
            <a:pPr>
              <a:lnSpc>
                <a:spcPts val="3540"/>
              </a:lnSpc>
            </a:pPr>
          </a:p>
          <a:p>
            <a:pPr>
              <a:lnSpc>
                <a:spcPts val="3540"/>
              </a:lnSpc>
            </a:pPr>
            <a:r>
              <a:rPr lang="en-US" sz="2529">
                <a:solidFill>
                  <a:srgbClr val="FFFFFF"/>
                </a:solidFill>
                <a:latin typeface="Inter"/>
              </a:rPr>
              <a:t>   </a:t>
            </a:r>
            <a:r>
              <a:rPr lang="en-US" sz="2529">
                <a:solidFill>
                  <a:srgbClr val="FFFFFF"/>
                </a:solidFill>
                <a:latin typeface="Inter"/>
              </a:rPr>
              <a:t>Bazı şirketler 5G’yi kendi içinde deneme sürümü için çıkarsalar da 5G kullanımı için halka sunulan bir sistem bulunmuyor.</a:t>
            </a:r>
          </a:p>
          <a:p>
            <a:pPr algn="r">
              <a:lnSpc>
                <a:spcPts val="3540"/>
              </a:lnSpc>
              <a:spcBef>
                <a:spcPct val="0"/>
              </a:spcBef>
            </a:pPr>
          </a:p>
        </p:txBody>
      </p:sp>
      <p:pic>
        <p:nvPicPr>
          <p:cNvPr name="Picture 18" id="1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530884" y="5422827"/>
            <a:ext cx="343965" cy="398223"/>
          </a:xfrm>
          <a:prstGeom prst="rect">
            <a:avLst/>
          </a:prstGeom>
        </p:spPr>
      </p:pic>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242424"/>
        </a:solidFill>
      </p:bgPr>
    </p:bg>
    <p:spTree>
      <p:nvGrpSpPr>
        <p:cNvPr id="1" name=""/>
        <p:cNvGrpSpPr/>
        <p:nvPr/>
      </p:nvGrpSpPr>
      <p:grpSpPr>
        <a:xfrm>
          <a:off x="0" y="0"/>
          <a:ext cx="0" cy="0"/>
          <a:chOff x="0" y="0"/>
          <a:chExt cx="0" cy="0"/>
        </a:xfrm>
      </p:grpSpPr>
      <p:sp>
        <p:nvSpPr>
          <p:cNvPr name="TextBox 2" id="2"/>
          <p:cNvSpPr txBox="true"/>
          <p:nvPr/>
        </p:nvSpPr>
        <p:spPr>
          <a:xfrm rot="0">
            <a:off x="768037" y="3231564"/>
            <a:ext cx="12492815" cy="1819910"/>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Inter"/>
              </a:rPr>
              <a:t>    6G ile daha yüksek veri hızı, kodlama, modülasyon ve yeni anten teknolojilerinin desteğiyle daha yüksek spektrum ve enerji verimliliği, daha düşük erişim gecikmesi, üç boyutlu ultra yoğun bağlanabilirlik  gibi yeteneklerin kazanılması hedeflenmektedir.</a:t>
            </a:r>
          </a:p>
        </p:txBody>
      </p:sp>
      <p:sp>
        <p:nvSpPr>
          <p:cNvPr name="TextBox 3" id="3"/>
          <p:cNvSpPr txBox="true"/>
          <p:nvPr/>
        </p:nvSpPr>
        <p:spPr>
          <a:xfrm rot="0">
            <a:off x="768037" y="6149432"/>
            <a:ext cx="10328348" cy="1819910"/>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Inter"/>
              </a:rPr>
              <a:t>    Otonom ve robotik sistemlerin haberleşme ağları, tele-tıp veri iletimi, nesnelerin interneti, sanal ve artırılmış gerçeklik uygulamaları, akıllı şehirler, insan-bilgisayar etkileşimi ve optik haberleşme de popüler 6G uygulama alanları arasındadır.</a:t>
            </a: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18608" y="3288714"/>
            <a:ext cx="410092" cy="456927"/>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18608" y="6206582"/>
            <a:ext cx="410092" cy="456927"/>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765935" y="339787"/>
            <a:ext cx="4022217" cy="4114800"/>
          </a:xfrm>
          <a:prstGeom prst="rect">
            <a:avLst/>
          </a:prstGeom>
        </p:spPr>
      </p:pic>
      <p:sp>
        <p:nvSpPr>
          <p:cNvPr name="TextBox 7" id="7"/>
          <p:cNvSpPr txBox="true"/>
          <p:nvPr/>
        </p:nvSpPr>
        <p:spPr>
          <a:xfrm rot="0">
            <a:off x="0" y="904875"/>
            <a:ext cx="10559630" cy="1038225"/>
          </a:xfrm>
          <a:prstGeom prst="rect">
            <a:avLst/>
          </a:prstGeom>
        </p:spPr>
        <p:txBody>
          <a:bodyPr anchor="t" rtlCol="false" tIns="0" lIns="0" bIns="0" rIns="0">
            <a:spAutoFit/>
          </a:bodyPr>
          <a:lstStyle/>
          <a:p>
            <a:pPr algn="ctr">
              <a:lnSpc>
                <a:spcPts val="8400"/>
              </a:lnSpc>
              <a:spcBef>
                <a:spcPct val="0"/>
              </a:spcBef>
            </a:pPr>
            <a:r>
              <a:rPr lang="en-US" sz="6000">
                <a:solidFill>
                  <a:srgbClr val="FFFFFF"/>
                </a:solidFill>
                <a:latin typeface="Inter Bold"/>
              </a:rPr>
              <a:t>İleride Bizi Neler Bekliyor?</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42424"/>
        </a:solidFill>
      </p:bgPr>
    </p:bg>
    <p:spTree>
      <p:nvGrpSpPr>
        <p:cNvPr id="1" name=""/>
        <p:cNvGrpSpPr/>
        <p:nvPr/>
      </p:nvGrpSpPr>
      <p:grpSpPr>
        <a:xfrm>
          <a:off x="0" y="0"/>
          <a:ext cx="0" cy="0"/>
          <a:chOff x="0" y="0"/>
          <a:chExt cx="0" cy="0"/>
        </a:xfrm>
      </p:grpSpPr>
      <p:sp>
        <p:nvSpPr>
          <p:cNvPr name="TextBox 2" id="2"/>
          <p:cNvSpPr txBox="true"/>
          <p:nvPr/>
        </p:nvSpPr>
        <p:spPr>
          <a:xfrm rot="0">
            <a:off x="0" y="904875"/>
            <a:ext cx="10559630" cy="1038225"/>
          </a:xfrm>
          <a:prstGeom prst="rect">
            <a:avLst/>
          </a:prstGeom>
        </p:spPr>
        <p:txBody>
          <a:bodyPr anchor="t" rtlCol="false" tIns="0" lIns="0" bIns="0" rIns="0">
            <a:spAutoFit/>
          </a:bodyPr>
          <a:lstStyle/>
          <a:p>
            <a:pPr algn="ctr">
              <a:lnSpc>
                <a:spcPts val="8400"/>
              </a:lnSpc>
              <a:spcBef>
                <a:spcPct val="0"/>
              </a:spcBef>
            </a:pPr>
            <a:r>
              <a:rPr lang="en-US" sz="6000">
                <a:solidFill>
                  <a:srgbClr val="FFFFFF"/>
                </a:solidFill>
                <a:latin typeface="Inter Bold"/>
              </a:rPr>
              <a:t>İleride Bizi Neler Bekliyor?</a:t>
            </a:r>
          </a:p>
        </p:txBody>
      </p:sp>
      <p:sp>
        <p:nvSpPr>
          <p:cNvPr name="TextBox 3" id="3"/>
          <p:cNvSpPr txBox="true"/>
          <p:nvPr/>
        </p:nvSpPr>
        <p:spPr>
          <a:xfrm rot="0">
            <a:off x="576421" y="3001277"/>
            <a:ext cx="11467310" cy="1819910"/>
          </a:xfrm>
          <a:prstGeom prst="rect">
            <a:avLst/>
          </a:prstGeom>
        </p:spPr>
        <p:txBody>
          <a:bodyPr anchor="t" rtlCol="false" tIns="0" lIns="0" bIns="0" rIns="0">
            <a:spAutoFit/>
          </a:bodyPr>
          <a:lstStyle/>
          <a:p>
            <a:pPr algn="just">
              <a:lnSpc>
                <a:spcPts val="3639"/>
              </a:lnSpc>
              <a:spcBef>
                <a:spcPct val="0"/>
              </a:spcBef>
            </a:pPr>
            <a:r>
              <a:rPr lang="en-US" sz="2599">
                <a:solidFill>
                  <a:srgbClr val="FFFFFF"/>
                </a:solidFill>
                <a:latin typeface="Inter"/>
              </a:rPr>
              <a:t>  6G teknolojilerinin bu alanlardaki uygulamalarının; insansız araçlar, sürü zekâsı, yapay zekâ, makine öğrenmesi, derin öğrenme, pekiştirmeli öğrenme gibi konulardaki gelişmeler sayesinde gerçeğe dönüşmesi beklenmektedir.</a:t>
            </a:r>
          </a:p>
        </p:txBody>
      </p:sp>
      <p:sp>
        <p:nvSpPr>
          <p:cNvPr name="TextBox 4" id="4"/>
          <p:cNvSpPr txBox="true"/>
          <p:nvPr/>
        </p:nvSpPr>
        <p:spPr>
          <a:xfrm rot="0">
            <a:off x="632468" y="5551827"/>
            <a:ext cx="12376445" cy="905510"/>
          </a:xfrm>
          <a:prstGeom prst="rect">
            <a:avLst/>
          </a:prstGeom>
        </p:spPr>
        <p:txBody>
          <a:bodyPr anchor="t" rtlCol="false" tIns="0" lIns="0" bIns="0" rIns="0">
            <a:spAutoFit/>
          </a:bodyPr>
          <a:lstStyle/>
          <a:p>
            <a:pPr algn="just">
              <a:lnSpc>
                <a:spcPts val="3639"/>
              </a:lnSpc>
              <a:spcBef>
                <a:spcPct val="0"/>
              </a:spcBef>
            </a:pPr>
            <a:r>
              <a:rPr lang="en-US" sz="2599">
                <a:solidFill>
                  <a:srgbClr val="FFFFFF"/>
                </a:solidFill>
                <a:latin typeface="Inter"/>
              </a:rPr>
              <a:t> Böylece, uydular, hava araçları, baz istasyonları ve mobil kullanıcıların bir arada olduğu kablosuz ağlarda ultra yoğun bağlanabilirlik sağlanabilecektir.</a:t>
            </a:r>
          </a:p>
        </p:txBody>
      </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80189" y="3058427"/>
            <a:ext cx="410092" cy="456927"/>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80189" y="5608977"/>
            <a:ext cx="410092" cy="456927"/>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765935" y="339787"/>
            <a:ext cx="4022217" cy="4114800"/>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42424"/>
        </a:solidFill>
      </p:bgPr>
    </p:bg>
    <p:spTree>
      <p:nvGrpSpPr>
        <p:cNvPr id="1" name=""/>
        <p:cNvGrpSpPr/>
        <p:nvPr/>
      </p:nvGrpSpPr>
      <p:grpSpPr>
        <a:xfrm>
          <a:off x="0" y="0"/>
          <a:ext cx="0" cy="0"/>
          <a:chOff x="0" y="0"/>
          <a:chExt cx="0" cy="0"/>
        </a:xfrm>
      </p:grpSpPr>
      <p:grpSp>
        <p:nvGrpSpPr>
          <p:cNvPr name="Group 2" id="2"/>
          <p:cNvGrpSpPr/>
          <p:nvPr/>
        </p:nvGrpSpPr>
        <p:grpSpPr>
          <a:xfrm rot="0">
            <a:off x="10653187" y="3168269"/>
            <a:ext cx="162052" cy="162052"/>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C0DA"/>
            </a:solidFill>
          </p:spPr>
        </p:sp>
      </p:grpSp>
      <p:grpSp>
        <p:nvGrpSpPr>
          <p:cNvPr name="Group 4" id="4"/>
          <p:cNvGrpSpPr/>
          <p:nvPr/>
        </p:nvGrpSpPr>
        <p:grpSpPr>
          <a:xfrm rot="0">
            <a:off x="10653187" y="4683125"/>
            <a:ext cx="162052" cy="162052"/>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C0DA"/>
            </a:solidFill>
          </p:spPr>
        </p:sp>
      </p:grpSp>
      <p:grpSp>
        <p:nvGrpSpPr>
          <p:cNvPr name="Group 6" id="6"/>
          <p:cNvGrpSpPr/>
          <p:nvPr/>
        </p:nvGrpSpPr>
        <p:grpSpPr>
          <a:xfrm rot="0">
            <a:off x="10653187" y="3922078"/>
            <a:ext cx="162052" cy="162052"/>
            <a:chOff x="0" y="0"/>
            <a:chExt cx="6350000" cy="6350000"/>
          </a:xfrm>
        </p:grpSpPr>
        <p:sp>
          <p:nvSpPr>
            <p:cNvPr name="Freeform 7" id="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C0DA"/>
            </a:solidFill>
          </p:spPr>
        </p:sp>
      </p:grpSp>
      <p:grpSp>
        <p:nvGrpSpPr>
          <p:cNvPr name="Group 8" id="8"/>
          <p:cNvGrpSpPr/>
          <p:nvPr/>
        </p:nvGrpSpPr>
        <p:grpSpPr>
          <a:xfrm rot="0">
            <a:off x="10653187" y="5441315"/>
            <a:ext cx="162052" cy="162052"/>
            <a:chOff x="0" y="0"/>
            <a:chExt cx="6350000" cy="6350000"/>
          </a:xfrm>
        </p:grpSpPr>
        <p:sp>
          <p:nvSpPr>
            <p:cNvPr name="Freeform 9" id="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C0DA"/>
            </a:solidFill>
          </p:spPr>
        </p:sp>
      </p:grpSp>
      <p:grpSp>
        <p:nvGrpSpPr>
          <p:cNvPr name="Group 10" id="10"/>
          <p:cNvGrpSpPr/>
          <p:nvPr/>
        </p:nvGrpSpPr>
        <p:grpSpPr>
          <a:xfrm rot="0">
            <a:off x="10653187" y="6198997"/>
            <a:ext cx="162052" cy="162052"/>
            <a:chOff x="0" y="0"/>
            <a:chExt cx="6350000" cy="6350000"/>
          </a:xfrm>
        </p:grpSpPr>
        <p:sp>
          <p:nvSpPr>
            <p:cNvPr name="Freeform 11" id="1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C0DA"/>
            </a:solidFill>
          </p:spPr>
        </p:sp>
      </p:grpSp>
      <p:grpSp>
        <p:nvGrpSpPr>
          <p:cNvPr name="Group 12" id="12"/>
          <p:cNvGrpSpPr/>
          <p:nvPr/>
        </p:nvGrpSpPr>
        <p:grpSpPr>
          <a:xfrm rot="0">
            <a:off x="10653187" y="6956679"/>
            <a:ext cx="162052" cy="162052"/>
            <a:chOff x="0" y="0"/>
            <a:chExt cx="6350000" cy="6350000"/>
          </a:xfrm>
        </p:grpSpPr>
        <p:sp>
          <p:nvSpPr>
            <p:cNvPr name="Freeform 13" id="1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C0DA"/>
            </a:solidFill>
          </p:spPr>
        </p:sp>
      </p:grpSp>
      <p:pic>
        <p:nvPicPr>
          <p:cNvPr name="Picture 14" id="1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007583" y="3168269"/>
            <a:ext cx="4931268" cy="3980878"/>
          </a:xfrm>
          <a:prstGeom prst="rect">
            <a:avLst/>
          </a:prstGeom>
        </p:spPr>
      </p:pic>
      <p:sp>
        <p:nvSpPr>
          <p:cNvPr name="TextBox 15" id="15"/>
          <p:cNvSpPr txBox="true"/>
          <p:nvPr/>
        </p:nvSpPr>
        <p:spPr>
          <a:xfrm rot="0">
            <a:off x="11415482" y="3019743"/>
            <a:ext cx="4642203" cy="405765"/>
          </a:xfrm>
          <a:prstGeom prst="rect">
            <a:avLst/>
          </a:prstGeom>
        </p:spPr>
        <p:txBody>
          <a:bodyPr anchor="t" rtlCol="false" tIns="0" lIns="0" bIns="0" rIns="0">
            <a:spAutoFit/>
          </a:bodyPr>
          <a:lstStyle/>
          <a:p>
            <a:pPr>
              <a:lnSpc>
                <a:spcPts val="3359"/>
              </a:lnSpc>
            </a:pPr>
            <a:r>
              <a:rPr lang="en-US" sz="2400">
                <a:solidFill>
                  <a:srgbClr val="FFFFFF"/>
                </a:solidFill>
                <a:latin typeface="Inter"/>
              </a:rPr>
              <a:t>5G Teknolojisi Nedir?</a:t>
            </a:r>
          </a:p>
        </p:txBody>
      </p:sp>
      <p:sp>
        <p:nvSpPr>
          <p:cNvPr name="TextBox 16" id="16"/>
          <p:cNvSpPr txBox="true"/>
          <p:nvPr/>
        </p:nvSpPr>
        <p:spPr>
          <a:xfrm rot="0">
            <a:off x="11415482" y="4534599"/>
            <a:ext cx="4642203" cy="405765"/>
          </a:xfrm>
          <a:prstGeom prst="rect">
            <a:avLst/>
          </a:prstGeom>
        </p:spPr>
        <p:txBody>
          <a:bodyPr anchor="t" rtlCol="false" tIns="0" lIns="0" bIns="0" rIns="0">
            <a:spAutoFit/>
          </a:bodyPr>
          <a:lstStyle/>
          <a:p>
            <a:pPr>
              <a:lnSpc>
                <a:spcPts val="3359"/>
              </a:lnSpc>
            </a:pPr>
            <a:r>
              <a:rPr lang="en-US" sz="2400">
                <a:solidFill>
                  <a:srgbClr val="FFFFFF"/>
                </a:solidFill>
                <a:latin typeface="Inter"/>
              </a:rPr>
              <a:t>5G neler sağlayabilir?</a:t>
            </a:r>
          </a:p>
        </p:txBody>
      </p:sp>
      <p:sp>
        <p:nvSpPr>
          <p:cNvPr name="TextBox 17" id="17"/>
          <p:cNvSpPr txBox="true"/>
          <p:nvPr/>
        </p:nvSpPr>
        <p:spPr>
          <a:xfrm rot="0">
            <a:off x="11415482" y="3776409"/>
            <a:ext cx="5642978" cy="405765"/>
          </a:xfrm>
          <a:prstGeom prst="rect">
            <a:avLst/>
          </a:prstGeom>
        </p:spPr>
        <p:txBody>
          <a:bodyPr anchor="t" rtlCol="false" tIns="0" lIns="0" bIns="0" rIns="0">
            <a:spAutoFit/>
          </a:bodyPr>
          <a:lstStyle/>
          <a:p>
            <a:pPr>
              <a:lnSpc>
                <a:spcPts val="3359"/>
              </a:lnSpc>
            </a:pPr>
            <a:r>
              <a:rPr lang="en-US" sz="2400">
                <a:solidFill>
                  <a:srgbClr val="FFFFFF"/>
                </a:solidFill>
                <a:latin typeface="Inter"/>
              </a:rPr>
              <a:t>5G'de kullanılan teknolojiler nelerdir?</a:t>
            </a:r>
          </a:p>
        </p:txBody>
      </p:sp>
      <p:sp>
        <p:nvSpPr>
          <p:cNvPr name="TextBox 18" id="18"/>
          <p:cNvSpPr txBox="true"/>
          <p:nvPr/>
        </p:nvSpPr>
        <p:spPr>
          <a:xfrm rot="0">
            <a:off x="11415482" y="5292789"/>
            <a:ext cx="4642203" cy="405765"/>
          </a:xfrm>
          <a:prstGeom prst="rect">
            <a:avLst/>
          </a:prstGeom>
        </p:spPr>
        <p:txBody>
          <a:bodyPr anchor="t" rtlCol="false" tIns="0" lIns="0" bIns="0" rIns="0">
            <a:spAutoFit/>
          </a:bodyPr>
          <a:lstStyle/>
          <a:p>
            <a:pPr>
              <a:lnSpc>
                <a:spcPts val="3359"/>
              </a:lnSpc>
            </a:pPr>
            <a:r>
              <a:rPr lang="en-US" sz="2400">
                <a:solidFill>
                  <a:srgbClr val="FFFFFF"/>
                </a:solidFill>
                <a:latin typeface="Inter"/>
              </a:rPr>
              <a:t>5G'nin avantajları nelerdir?</a:t>
            </a:r>
          </a:p>
        </p:txBody>
      </p:sp>
      <p:sp>
        <p:nvSpPr>
          <p:cNvPr name="TextBox 19" id="19"/>
          <p:cNvSpPr txBox="true"/>
          <p:nvPr/>
        </p:nvSpPr>
        <p:spPr>
          <a:xfrm rot="0">
            <a:off x="11415482" y="6050979"/>
            <a:ext cx="4642203" cy="405765"/>
          </a:xfrm>
          <a:prstGeom prst="rect">
            <a:avLst/>
          </a:prstGeom>
        </p:spPr>
        <p:txBody>
          <a:bodyPr anchor="t" rtlCol="false" tIns="0" lIns="0" bIns="0" rIns="0">
            <a:spAutoFit/>
          </a:bodyPr>
          <a:lstStyle/>
          <a:p>
            <a:pPr>
              <a:lnSpc>
                <a:spcPts val="3359"/>
              </a:lnSpc>
            </a:pPr>
            <a:r>
              <a:rPr lang="en-US" sz="2400">
                <a:solidFill>
                  <a:srgbClr val="FFFFFF"/>
                </a:solidFill>
                <a:latin typeface="Inter"/>
              </a:rPr>
              <a:t>5G'nin dezavantajları nelerdir?</a:t>
            </a:r>
          </a:p>
        </p:txBody>
      </p:sp>
      <p:sp>
        <p:nvSpPr>
          <p:cNvPr name="TextBox 20" id="20"/>
          <p:cNvSpPr txBox="true"/>
          <p:nvPr/>
        </p:nvSpPr>
        <p:spPr>
          <a:xfrm rot="0">
            <a:off x="11415482" y="6808153"/>
            <a:ext cx="4642203" cy="405765"/>
          </a:xfrm>
          <a:prstGeom prst="rect">
            <a:avLst/>
          </a:prstGeom>
        </p:spPr>
        <p:txBody>
          <a:bodyPr anchor="t" rtlCol="false" tIns="0" lIns="0" bIns="0" rIns="0">
            <a:spAutoFit/>
          </a:bodyPr>
          <a:lstStyle/>
          <a:p>
            <a:pPr>
              <a:lnSpc>
                <a:spcPts val="3359"/>
              </a:lnSpc>
            </a:pPr>
            <a:r>
              <a:rPr lang="en-US" sz="2400">
                <a:solidFill>
                  <a:srgbClr val="FFFFFF"/>
                </a:solidFill>
                <a:latin typeface="Inter"/>
              </a:rPr>
              <a:t>Dünyada ve Türkiye'de 5G</a:t>
            </a:r>
          </a:p>
        </p:txBody>
      </p:sp>
      <p:grpSp>
        <p:nvGrpSpPr>
          <p:cNvPr name="Group 21" id="21"/>
          <p:cNvGrpSpPr/>
          <p:nvPr/>
        </p:nvGrpSpPr>
        <p:grpSpPr>
          <a:xfrm rot="0">
            <a:off x="10653187" y="7718806"/>
            <a:ext cx="162052" cy="162052"/>
            <a:chOff x="0" y="0"/>
            <a:chExt cx="6350000" cy="6350000"/>
          </a:xfrm>
        </p:grpSpPr>
        <p:sp>
          <p:nvSpPr>
            <p:cNvPr name="Freeform 22" id="2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C0DA"/>
            </a:solidFill>
          </p:spPr>
        </p:sp>
      </p:grpSp>
      <p:sp>
        <p:nvSpPr>
          <p:cNvPr name="TextBox 23" id="23"/>
          <p:cNvSpPr txBox="true"/>
          <p:nvPr/>
        </p:nvSpPr>
        <p:spPr>
          <a:xfrm rot="0">
            <a:off x="11415482" y="7566343"/>
            <a:ext cx="3664148" cy="405765"/>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Inter"/>
              </a:rPr>
              <a:t>İleride bizi neler bekliyor?</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6266" r="0" b="16266"/>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7001437" y="3292926"/>
            <a:ext cx="4285127" cy="5965374"/>
          </a:xfrm>
          <a:prstGeom prst="rect">
            <a:avLst/>
          </a:prstGeom>
        </p:spPr>
      </p:pic>
      <p:sp>
        <p:nvSpPr>
          <p:cNvPr name="TextBox 4" id="4"/>
          <p:cNvSpPr txBox="true"/>
          <p:nvPr/>
        </p:nvSpPr>
        <p:spPr>
          <a:xfrm rot="0">
            <a:off x="2326303" y="1209886"/>
            <a:ext cx="13635394" cy="1038225"/>
          </a:xfrm>
          <a:prstGeom prst="rect">
            <a:avLst/>
          </a:prstGeom>
        </p:spPr>
        <p:txBody>
          <a:bodyPr anchor="t" rtlCol="false" tIns="0" lIns="0" bIns="0" rIns="0">
            <a:spAutoFit/>
          </a:bodyPr>
          <a:lstStyle/>
          <a:p>
            <a:pPr algn="ctr">
              <a:lnSpc>
                <a:spcPts val="8400"/>
              </a:lnSpc>
              <a:spcBef>
                <a:spcPct val="0"/>
              </a:spcBef>
            </a:pPr>
            <a:r>
              <a:rPr lang="en-US" sz="6000">
                <a:solidFill>
                  <a:srgbClr val="FFFFFF"/>
                </a:solidFill>
                <a:latin typeface="Inter Bold"/>
              </a:rPr>
              <a:t>Bizi dinlediğiniz için teşekkür ederiz.</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968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4546" t="4819" r="0" b="4819"/>
          <a:stretch>
            <a:fillRect/>
          </a:stretch>
        </p:blipFill>
        <p:spPr>
          <a:xfrm flipH="false" flipV="false" rot="0">
            <a:off x="8967176" y="1861309"/>
            <a:ext cx="9972492" cy="6564382"/>
          </a:xfrm>
          <a:prstGeom prst="rect">
            <a:avLst/>
          </a:prstGeom>
        </p:spPr>
      </p:pic>
      <p:grpSp>
        <p:nvGrpSpPr>
          <p:cNvPr name="Group 3" id="3"/>
          <p:cNvGrpSpPr/>
          <p:nvPr/>
        </p:nvGrpSpPr>
        <p:grpSpPr>
          <a:xfrm rot="0">
            <a:off x="237390" y="1373783"/>
            <a:ext cx="9358180" cy="7030720"/>
            <a:chOff x="0" y="0"/>
            <a:chExt cx="12477573" cy="9374293"/>
          </a:xfrm>
        </p:grpSpPr>
        <p:sp>
          <p:nvSpPr>
            <p:cNvPr name="TextBox 4" id="4"/>
            <p:cNvSpPr txBox="true"/>
            <p:nvPr/>
          </p:nvSpPr>
          <p:spPr>
            <a:xfrm rot="0">
              <a:off x="0" y="-9525"/>
              <a:ext cx="12477573" cy="1228725"/>
            </a:xfrm>
            <a:prstGeom prst="rect">
              <a:avLst/>
            </a:prstGeom>
          </p:spPr>
          <p:txBody>
            <a:bodyPr anchor="t" rtlCol="false" tIns="0" lIns="0" bIns="0" rIns="0">
              <a:spAutoFit/>
            </a:bodyPr>
            <a:lstStyle/>
            <a:p>
              <a:pPr>
                <a:lnSpc>
                  <a:spcPts val="7200"/>
                </a:lnSpc>
              </a:pPr>
              <a:r>
                <a:rPr lang="en-US" sz="6000">
                  <a:solidFill>
                    <a:srgbClr val="FEFFFD"/>
                  </a:solidFill>
                  <a:latin typeface="Inter Bold"/>
                </a:rPr>
                <a:t>5G Teknolojisi Nedir?</a:t>
              </a:r>
            </a:p>
          </p:txBody>
        </p:sp>
        <p:sp>
          <p:nvSpPr>
            <p:cNvPr name="TextBox 5" id="5"/>
            <p:cNvSpPr txBox="true"/>
            <p:nvPr/>
          </p:nvSpPr>
          <p:spPr>
            <a:xfrm rot="0">
              <a:off x="0" y="2661497"/>
              <a:ext cx="11524057" cy="6441017"/>
            </a:xfrm>
            <a:prstGeom prst="rect">
              <a:avLst/>
            </a:prstGeom>
          </p:spPr>
          <p:txBody>
            <a:bodyPr anchor="t" rtlCol="false" tIns="0" lIns="0" bIns="0" rIns="0">
              <a:spAutoFit/>
            </a:bodyPr>
            <a:lstStyle/>
            <a:p>
              <a:pPr algn="just">
                <a:lnSpc>
                  <a:spcPts val="3850"/>
                </a:lnSpc>
              </a:pPr>
              <a:r>
                <a:rPr lang="en-US" sz="2750">
                  <a:solidFill>
                    <a:srgbClr val="FEFFFD"/>
                  </a:solidFill>
                  <a:latin typeface="Inter"/>
                </a:rPr>
                <a:t>   5. nesil mobil internet anlamına gelen 5G, bir dizi standart uygulamayı ve çok daha hızlı kablosuz internet teknolojilerini tanımlamak için kullanılan bir terimdir. 5G, kullanıcılarına yüksek hızda ve düşük gecikmeli kablosuz internet olanağı sunar. Buna ek olarak 5G, </a:t>
              </a:r>
              <a:r>
                <a:rPr lang="en-US" sz="2750">
                  <a:solidFill>
                    <a:srgbClr val="FEFFFD"/>
                  </a:solidFill>
                  <a:latin typeface="Inter"/>
                </a:rPr>
                <a:t>IoT</a:t>
              </a:r>
              <a:r>
                <a:rPr lang="en-US" sz="2750">
                  <a:solidFill>
                    <a:srgbClr val="FEFFFD"/>
                  </a:solidFill>
                  <a:latin typeface="Inter"/>
                </a:rPr>
                <a:t>(İnternet of Things-Nesnelerin interneti) ağlarını güçlendirdiği için günümüzde kullandığımız VR ve otonom arabaları daha kullanışlı hale getirmeyi hedefler.</a:t>
              </a:r>
            </a:p>
            <a:p>
              <a:pPr algn="just">
                <a:lnSpc>
                  <a:spcPts val="3850"/>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EDC0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61409" b="0"/>
          <a:stretch>
            <a:fillRect/>
          </a:stretch>
        </p:blipFill>
        <p:spPr>
          <a:xfrm flipH="false" flipV="false" rot="0">
            <a:off x="0" y="3464162"/>
            <a:ext cx="5557711" cy="6822838"/>
          </a:xfrm>
          <a:prstGeom prst="rect">
            <a:avLst/>
          </a:prstGeom>
        </p:spPr>
      </p:pic>
      <p:grpSp>
        <p:nvGrpSpPr>
          <p:cNvPr name="Group 3" id="3"/>
          <p:cNvGrpSpPr/>
          <p:nvPr/>
        </p:nvGrpSpPr>
        <p:grpSpPr>
          <a:xfrm rot="0">
            <a:off x="6107129" y="2815886"/>
            <a:ext cx="617538" cy="619443"/>
            <a:chOff x="0" y="0"/>
            <a:chExt cx="823383" cy="825923"/>
          </a:xfrm>
        </p:grpSpPr>
        <p:grpSp>
          <p:nvGrpSpPr>
            <p:cNvPr name="Group 4" id="4"/>
            <p:cNvGrpSpPr/>
            <p:nvPr/>
          </p:nvGrpSpPr>
          <p:grpSpPr>
            <a:xfrm rot="0">
              <a:off x="0" y="0"/>
              <a:ext cx="823383" cy="825923"/>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424"/>
              </a:solidFill>
            </p:spPr>
          </p:sp>
        </p:grpSp>
        <p:sp>
          <p:nvSpPr>
            <p:cNvPr name="TextBox 6" id="6"/>
            <p:cNvSpPr txBox="true"/>
            <p:nvPr/>
          </p:nvSpPr>
          <p:spPr>
            <a:xfrm rot="0">
              <a:off x="149512" y="162983"/>
              <a:ext cx="524359" cy="449792"/>
            </a:xfrm>
            <a:prstGeom prst="rect">
              <a:avLst/>
            </a:prstGeom>
          </p:spPr>
          <p:txBody>
            <a:bodyPr anchor="t" rtlCol="false" tIns="0" lIns="0" bIns="0" rIns="0">
              <a:spAutoFit/>
            </a:bodyPr>
            <a:lstStyle/>
            <a:p>
              <a:pPr algn="ctr">
                <a:lnSpc>
                  <a:spcPts val="2800"/>
                </a:lnSpc>
              </a:pPr>
              <a:r>
                <a:rPr lang="en-US" sz="2000">
                  <a:solidFill>
                    <a:srgbClr val="FEFFFD"/>
                  </a:solidFill>
                  <a:latin typeface="Inter Bold"/>
                </a:rPr>
                <a:t>1</a:t>
              </a:r>
            </a:p>
          </p:txBody>
        </p:sp>
      </p:grpSp>
      <p:grpSp>
        <p:nvGrpSpPr>
          <p:cNvPr name="Group 7" id="7"/>
          <p:cNvGrpSpPr/>
          <p:nvPr/>
        </p:nvGrpSpPr>
        <p:grpSpPr>
          <a:xfrm rot="0">
            <a:off x="6107129" y="4676648"/>
            <a:ext cx="617538" cy="619443"/>
            <a:chOff x="0" y="0"/>
            <a:chExt cx="823383" cy="825923"/>
          </a:xfrm>
        </p:grpSpPr>
        <p:grpSp>
          <p:nvGrpSpPr>
            <p:cNvPr name="Group 8" id="8"/>
            <p:cNvGrpSpPr/>
            <p:nvPr/>
          </p:nvGrpSpPr>
          <p:grpSpPr>
            <a:xfrm rot="0">
              <a:off x="0" y="0"/>
              <a:ext cx="823383" cy="825923"/>
              <a:chOff x="0" y="0"/>
              <a:chExt cx="6350000" cy="6350000"/>
            </a:xfrm>
          </p:grpSpPr>
          <p:sp>
            <p:nvSpPr>
              <p:cNvPr name="Freeform 9" id="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424"/>
              </a:solidFill>
            </p:spPr>
          </p:sp>
        </p:grpSp>
        <p:sp>
          <p:nvSpPr>
            <p:cNvPr name="TextBox 10" id="10"/>
            <p:cNvSpPr txBox="true"/>
            <p:nvPr/>
          </p:nvSpPr>
          <p:spPr>
            <a:xfrm rot="0">
              <a:off x="149512" y="162983"/>
              <a:ext cx="524359" cy="449792"/>
            </a:xfrm>
            <a:prstGeom prst="rect">
              <a:avLst/>
            </a:prstGeom>
          </p:spPr>
          <p:txBody>
            <a:bodyPr anchor="t" rtlCol="false" tIns="0" lIns="0" bIns="0" rIns="0">
              <a:spAutoFit/>
            </a:bodyPr>
            <a:lstStyle/>
            <a:p>
              <a:pPr algn="ctr">
                <a:lnSpc>
                  <a:spcPts val="2800"/>
                </a:lnSpc>
              </a:pPr>
              <a:r>
                <a:rPr lang="en-US" sz="2000">
                  <a:solidFill>
                    <a:srgbClr val="FEFFFD"/>
                  </a:solidFill>
                  <a:latin typeface="Inter Bold"/>
                </a:rPr>
                <a:t>2</a:t>
              </a:r>
            </a:p>
          </p:txBody>
        </p:sp>
      </p:grpSp>
      <p:grpSp>
        <p:nvGrpSpPr>
          <p:cNvPr name="Group 11" id="11"/>
          <p:cNvGrpSpPr/>
          <p:nvPr/>
        </p:nvGrpSpPr>
        <p:grpSpPr>
          <a:xfrm rot="0">
            <a:off x="6107129" y="6537411"/>
            <a:ext cx="617538" cy="619443"/>
            <a:chOff x="0" y="0"/>
            <a:chExt cx="823383" cy="825923"/>
          </a:xfrm>
        </p:grpSpPr>
        <p:grpSp>
          <p:nvGrpSpPr>
            <p:cNvPr name="Group 12" id="12"/>
            <p:cNvGrpSpPr/>
            <p:nvPr/>
          </p:nvGrpSpPr>
          <p:grpSpPr>
            <a:xfrm rot="0">
              <a:off x="0" y="0"/>
              <a:ext cx="823383" cy="825923"/>
              <a:chOff x="0" y="0"/>
              <a:chExt cx="6350000" cy="6350000"/>
            </a:xfrm>
          </p:grpSpPr>
          <p:sp>
            <p:nvSpPr>
              <p:cNvPr name="Freeform 13" id="1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424"/>
              </a:solidFill>
            </p:spPr>
          </p:sp>
        </p:grpSp>
        <p:sp>
          <p:nvSpPr>
            <p:cNvPr name="TextBox 14" id="14"/>
            <p:cNvSpPr txBox="true"/>
            <p:nvPr/>
          </p:nvSpPr>
          <p:spPr>
            <a:xfrm rot="0">
              <a:off x="149512" y="162983"/>
              <a:ext cx="524359" cy="449792"/>
            </a:xfrm>
            <a:prstGeom prst="rect">
              <a:avLst/>
            </a:prstGeom>
          </p:spPr>
          <p:txBody>
            <a:bodyPr anchor="t" rtlCol="false" tIns="0" lIns="0" bIns="0" rIns="0">
              <a:spAutoFit/>
            </a:bodyPr>
            <a:lstStyle/>
            <a:p>
              <a:pPr algn="ctr">
                <a:lnSpc>
                  <a:spcPts val="2800"/>
                </a:lnSpc>
              </a:pPr>
              <a:r>
                <a:rPr lang="en-US" sz="2000">
                  <a:solidFill>
                    <a:srgbClr val="FEFFFD"/>
                  </a:solidFill>
                  <a:latin typeface="Inter Bold"/>
                </a:rPr>
                <a:t>3</a:t>
              </a:r>
            </a:p>
          </p:txBody>
        </p:sp>
      </p:grpSp>
      <p:grpSp>
        <p:nvGrpSpPr>
          <p:cNvPr name="Group 15" id="15"/>
          <p:cNvGrpSpPr/>
          <p:nvPr/>
        </p:nvGrpSpPr>
        <p:grpSpPr>
          <a:xfrm rot="0">
            <a:off x="6107129" y="8395103"/>
            <a:ext cx="617538" cy="619443"/>
            <a:chOff x="0" y="0"/>
            <a:chExt cx="823383" cy="825923"/>
          </a:xfrm>
        </p:grpSpPr>
        <p:grpSp>
          <p:nvGrpSpPr>
            <p:cNvPr name="Group 16" id="16"/>
            <p:cNvGrpSpPr/>
            <p:nvPr/>
          </p:nvGrpSpPr>
          <p:grpSpPr>
            <a:xfrm rot="0">
              <a:off x="0" y="0"/>
              <a:ext cx="823383" cy="825923"/>
              <a:chOff x="0" y="0"/>
              <a:chExt cx="6350000" cy="6350000"/>
            </a:xfrm>
          </p:grpSpPr>
          <p:sp>
            <p:nvSpPr>
              <p:cNvPr name="Freeform 17" id="1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42424"/>
              </a:solidFill>
            </p:spPr>
          </p:sp>
        </p:grpSp>
        <p:sp>
          <p:nvSpPr>
            <p:cNvPr name="TextBox 18" id="18"/>
            <p:cNvSpPr txBox="true"/>
            <p:nvPr/>
          </p:nvSpPr>
          <p:spPr>
            <a:xfrm rot="0">
              <a:off x="149512" y="162983"/>
              <a:ext cx="524359" cy="449792"/>
            </a:xfrm>
            <a:prstGeom prst="rect">
              <a:avLst/>
            </a:prstGeom>
          </p:spPr>
          <p:txBody>
            <a:bodyPr anchor="t" rtlCol="false" tIns="0" lIns="0" bIns="0" rIns="0">
              <a:spAutoFit/>
            </a:bodyPr>
            <a:lstStyle/>
            <a:p>
              <a:pPr algn="ctr">
                <a:lnSpc>
                  <a:spcPts val="2800"/>
                </a:lnSpc>
              </a:pPr>
              <a:r>
                <a:rPr lang="en-US" sz="2000">
                  <a:solidFill>
                    <a:srgbClr val="FEFFFD"/>
                  </a:solidFill>
                  <a:latin typeface="Inter Bold"/>
                </a:rPr>
                <a:t>4</a:t>
              </a:r>
            </a:p>
          </p:txBody>
        </p:sp>
      </p:grpSp>
      <p:sp>
        <p:nvSpPr>
          <p:cNvPr name="TextBox 19" id="19"/>
          <p:cNvSpPr txBox="true"/>
          <p:nvPr/>
        </p:nvSpPr>
        <p:spPr>
          <a:xfrm rot="0">
            <a:off x="6736770" y="447675"/>
            <a:ext cx="10611207" cy="1038225"/>
          </a:xfrm>
          <a:prstGeom prst="rect">
            <a:avLst/>
          </a:prstGeom>
        </p:spPr>
        <p:txBody>
          <a:bodyPr anchor="t" rtlCol="false" tIns="0" lIns="0" bIns="0" rIns="0">
            <a:spAutoFit/>
          </a:bodyPr>
          <a:lstStyle/>
          <a:p>
            <a:pPr algn="ctr">
              <a:lnSpc>
                <a:spcPts val="8400"/>
              </a:lnSpc>
              <a:spcBef>
                <a:spcPct val="0"/>
              </a:spcBef>
            </a:pPr>
            <a:r>
              <a:rPr lang="en-US" sz="6000">
                <a:solidFill>
                  <a:srgbClr val="000000"/>
                </a:solidFill>
                <a:latin typeface="Inter Bold"/>
              </a:rPr>
              <a:t>5G'de Kullanılan Teknolojiler</a:t>
            </a:r>
          </a:p>
        </p:txBody>
      </p:sp>
      <p:sp>
        <p:nvSpPr>
          <p:cNvPr name="TextBox 20" id="20"/>
          <p:cNvSpPr txBox="true"/>
          <p:nvPr/>
        </p:nvSpPr>
        <p:spPr>
          <a:xfrm rot="0">
            <a:off x="7577389" y="2736723"/>
            <a:ext cx="6732865" cy="606425"/>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Inter Bold"/>
              </a:rPr>
              <a:t>Milimetre Dalgaları (mmWave) </a:t>
            </a:r>
          </a:p>
        </p:txBody>
      </p:sp>
      <p:sp>
        <p:nvSpPr>
          <p:cNvPr name="TextBox 21" id="21"/>
          <p:cNvSpPr txBox="true"/>
          <p:nvPr/>
        </p:nvSpPr>
        <p:spPr>
          <a:xfrm rot="0">
            <a:off x="7616144" y="4600448"/>
            <a:ext cx="8028384" cy="606425"/>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Inter Bold"/>
              </a:rPr>
              <a:t>Küçük Hücre Düğümleri (Small Cells)</a:t>
            </a:r>
          </a:p>
        </p:txBody>
      </p:sp>
      <p:sp>
        <p:nvSpPr>
          <p:cNvPr name="TextBox 22" id="22"/>
          <p:cNvSpPr txBox="true"/>
          <p:nvPr/>
        </p:nvSpPr>
        <p:spPr>
          <a:xfrm rot="0">
            <a:off x="7577389" y="6461211"/>
            <a:ext cx="10400229" cy="606425"/>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Inter Bold"/>
              </a:rPr>
              <a:t>Kitlesel Çoklu Anten Sistemleri (Massive MIMO)</a:t>
            </a:r>
          </a:p>
        </p:txBody>
      </p:sp>
      <p:sp>
        <p:nvSpPr>
          <p:cNvPr name="TextBox 23" id="23"/>
          <p:cNvSpPr txBox="true"/>
          <p:nvPr/>
        </p:nvSpPr>
        <p:spPr>
          <a:xfrm rot="0">
            <a:off x="7662042" y="8363512"/>
            <a:ext cx="5423059" cy="606425"/>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Inter Bold"/>
              </a:rPr>
              <a:t>Beamforming Teknolojisi</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8333" r="0" b="8333"/>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493402" y="85712"/>
            <a:ext cx="1546980" cy="2009065"/>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239724" y="3411962"/>
            <a:ext cx="507355" cy="507355"/>
          </a:xfrm>
          <a:prstGeom prst="rect">
            <a:avLst/>
          </a:prstGeom>
        </p:spPr>
      </p:pic>
      <p:sp>
        <p:nvSpPr>
          <p:cNvPr name="TextBox 5" id="5"/>
          <p:cNvSpPr txBox="true"/>
          <p:nvPr/>
        </p:nvSpPr>
        <p:spPr>
          <a:xfrm rot="0">
            <a:off x="1531398" y="509220"/>
            <a:ext cx="13242660" cy="1038225"/>
          </a:xfrm>
          <a:prstGeom prst="rect">
            <a:avLst/>
          </a:prstGeom>
        </p:spPr>
        <p:txBody>
          <a:bodyPr anchor="t" rtlCol="false" tIns="0" lIns="0" bIns="0" rIns="0">
            <a:spAutoFit/>
          </a:bodyPr>
          <a:lstStyle/>
          <a:p>
            <a:pPr algn="ctr">
              <a:lnSpc>
                <a:spcPts val="8400"/>
              </a:lnSpc>
              <a:spcBef>
                <a:spcPct val="0"/>
              </a:spcBef>
            </a:pPr>
            <a:r>
              <a:rPr lang="en-US" sz="6000">
                <a:solidFill>
                  <a:srgbClr val="FFFFFF"/>
                </a:solidFill>
                <a:latin typeface="Inter Bold"/>
              </a:rPr>
              <a:t>Milimetre Dalgaları (mmWave)</a:t>
            </a:r>
          </a:p>
        </p:txBody>
      </p:sp>
      <p:sp>
        <p:nvSpPr>
          <p:cNvPr name="TextBox 6" id="6"/>
          <p:cNvSpPr txBox="true"/>
          <p:nvPr/>
        </p:nvSpPr>
        <p:spPr>
          <a:xfrm rot="0">
            <a:off x="747079" y="3345287"/>
            <a:ext cx="10536682" cy="6556171"/>
          </a:xfrm>
          <a:prstGeom prst="rect">
            <a:avLst/>
          </a:prstGeom>
        </p:spPr>
        <p:txBody>
          <a:bodyPr anchor="t" rtlCol="false" tIns="0" lIns="0" bIns="0" rIns="0">
            <a:spAutoFit/>
          </a:bodyPr>
          <a:lstStyle/>
          <a:p>
            <a:pPr>
              <a:lnSpc>
                <a:spcPts val="4036"/>
              </a:lnSpc>
            </a:pPr>
            <a:r>
              <a:rPr lang="en-US" sz="2883">
                <a:solidFill>
                  <a:srgbClr val="FFFFFF"/>
                </a:solidFill>
                <a:latin typeface="Inter"/>
              </a:rPr>
              <a:t>   5G ağları 30 ile 300 GHz aralığındaki frekansları kullanır.  Bu frekansların dalga boyları 1 ile 10 milimetre arasında değişmektedir. Bu frekanslı bantlar, 4G’de kullanılan düşük frekanslı sinyallere kıyasla daha çok bilgi taşıma kapasitesine sahiptir.</a:t>
            </a:r>
          </a:p>
          <a:p>
            <a:pPr>
              <a:lnSpc>
                <a:spcPts val="4036"/>
              </a:lnSpc>
            </a:pPr>
          </a:p>
          <a:p>
            <a:pPr>
              <a:lnSpc>
                <a:spcPts val="4036"/>
              </a:lnSpc>
            </a:pPr>
            <a:r>
              <a:rPr lang="en-US" sz="2883">
                <a:solidFill>
                  <a:srgbClr val="FFFFFF"/>
                </a:solidFill>
                <a:latin typeface="Inter"/>
              </a:rPr>
              <a:t>   Milimetre dalga aktarımının bir dezavantajı, fiziksel nesnelerden geçerken Wi-Fi veya 4G sinyallerine göre parazite daha yatkın olmasıdır. 4G’nin sağladığı anten direkler yerine, 5G ağları, yaklaşık 250 metre aralıklarla şehre dağıtılan baz istasyonları tarafından güç alacak ve bu da daha küçük hücre düğümleri oluşturacaktır.</a:t>
            </a:r>
          </a:p>
          <a:p>
            <a:pPr>
              <a:lnSpc>
                <a:spcPts val="4036"/>
              </a:lnSpc>
              <a:spcBef>
                <a:spcPct val="0"/>
              </a:spcBef>
            </a:pPr>
          </a:p>
        </p:txBody>
      </p:sp>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239724" y="6403032"/>
            <a:ext cx="507355" cy="507355"/>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403" r="0" b="1403"/>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92090" y="268816"/>
            <a:ext cx="1892149" cy="1892149"/>
          </a:xfrm>
          <a:prstGeom prst="rect">
            <a:avLst/>
          </a:prstGeom>
        </p:spPr>
      </p:pic>
      <p:sp>
        <p:nvSpPr>
          <p:cNvPr name="TextBox 4" id="4"/>
          <p:cNvSpPr txBox="true"/>
          <p:nvPr/>
        </p:nvSpPr>
        <p:spPr>
          <a:xfrm rot="0">
            <a:off x="1974774" y="633866"/>
            <a:ext cx="14699430" cy="1038225"/>
          </a:xfrm>
          <a:prstGeom prst="rect">
            <a:avLst/>
          </a:prstGeom>
        </p:spPr>
        <p:txBody>
          <a:bodyPr anchor="t" rtlCol="false" tIns="0" lIns="0" bIns="0" rIns="0">
            <a:spAutoFit/>
          </a:bodyPr>
          <a:lstStyle/>
          <a:p>
            <a:pPr algn="ctr">
              <a:lnSpc>
                <a:spcPts val="8400"/>
              </a:lnSpc>
              <a:spcBef>
                <a:spcPct val="0"/>
              </a:spcBef>
            </a:pPr>
            <a:r>
              <a:rPr lang="en-US" sz="6000">
                <a:solidFill>
                  <a:srgbClr val="FFFFFF"/>
                </a:solidFill>
                <a:latin typeface="Inter Bold"/>
              </a:rPr>
              <a:t>Küçük Hücre Düğümleri (Small Cells)</a:t>
            </a:r>
          </a:p>
        </p:txBody>
      </p:sp>
      <p:sp>
        <p:nvSpPr>
          <p:cNvPr name="TextBox 5" id="5"/>
          <p:cNvSpPr txBox="true"/>
          <p:nvPr/>
        </p:nvSpPr>
        <p:spPr>
          <a:xfrm rot="0">
            <a:off x="1132517" y="5438953"/>
            <a:ext cx="15541687" cy="2082165"/>
          </a:xfrm>
          <a:prstGeom prst="rect">
            <a:avLst/>
          </a:prstGeom>
        </p:spPr>
        <p:txBody>
          <a:bodyPr anchor="t" rtlCol="false" tIns="0" lIns="0" bIns="0" rIns="0">
            <a:spAutoFit/>
          </a:bodyPr>
          <a:lstStyle/>
          <a:p>
            <a:pPr>
              <a:lnSpc>
                <a:spcPts val="3359"/>
              </a:lnSpc>
            </a:pPr>
            <a:r>
              <a:rPr lang="en-US" sz="2400">
                <a:solidFill>
                  <a:srgbClr val="FFFFFF"/>
                </a:solidFill>
                <a:latin typeface="Inter"/>
              </a:rPr>
              <a:t>    Geleneksel baz istasyonlarıyla karşılaştırıldığında, daha geniş bir alanı kapsamak için çok sayıda küçük hücre düğümü gerekir. Bununla birlikte bir düğüme bağlı kullanıcılar çok daha yüksek veri iletim hızına sahip olur.</a:t>
            </a:r>
          </a:p>
          <a:p>
            <a:pPr>
              <a:lnSpc>
                <a:spcPts val="3359"/>
              </a:lnSpc>
            </a:pPr>
            <a:r>
              <a:rPr lang="en-US" sz="2400">
                <a:solidFill>
                  <a:srgbClr val="FFFFFF"/>
                </a:solidFill>
                <a:latin typeface="Inter"/>
              </a:rPr>
              <a:t>  </a:t>
            </a:r>
          </a:p>
          <a:p>
            <a:pPr>
              <a:lnSpc>
                <a:spcPts val="3359"/>
              </a:lnSpc>
              <a:spcBef>
                <a:spcPct val="0"/>
              </a:spcBef>
            </a:pPr>
          </a:p>
        </p:txBody>
      </p:sp>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730809" y="5486578"/>
            <a:ext cx="507355" cy="507355"/>
          </a:xfrm>
          <a:prstGeom prst="rect">
            <a:avLst/>
          </a:prstGeom>
        </p:spPr>
      </p:pic>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730809" y="3868890"/>
            <a:ext cx="507355" cy="507355"/>
          </a:xfrm>
          <a:prstGeom prst="rect">
            <a:avLst/>
          </a:prstGeom>
        </p:spPr>
      </p:pic>
      <p:sp>
        <p:nvSpPr>
          <p:cNvPr name="TextBox 8" id="8"/>
          <p:cNvSpPr txBox="true"/>
          <p:nvPr/>
        </p:nvSpPr>
        <p:spPr>
          <a:xfrm rot="0">
            <a:off x="1132517" y="3821265"/>
            <a:ext cx="15358369" cy="824865"/>
          </a:xfrm>
          <a:prstGeom prst="rect">
            <a:avLst/>
          </a:prstGeom>
        </p:spPr>
        <p:txBody>
          <a:bodyPr anchor="t" rtlCol="false" tIns="0" lIns="0" bIns="0" rIns="0">
            <a:spAutoFit/>
          </a:bodyPr>
          <a:lstStyle/>
          <a:p>
            <a:pPr>
              <a:lnSpc>
                <a:spcPts val="3359"/>
              </a:lnSpc>
              <a:spcBef>
                <a:spcPct val="0"/>
              </a:spcBef>
            </a:pPr>
            <a:r>
              <a:rPr lang="en-US" sz="2400">
                <a:solidFill>
                  <a:srgbClr val="FFFFFF"/>
                </a:solidFill>
                <a:latin typeface="Inter"/>
              </a:rPr>
              <a:t>   Küçük Hücre Düğümleri, verileri alıp göndermek için milimetre dalgalarını kullanır. 5G ağlarında kullanılan ve  2 km yarıçapındaki bir bölgeyi kapsayan düşük güçlü baz istasyonlarıdır.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2500" r="0" b="12500"/>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366714" y="175900"/>
            <a:ext cx="1323972" cy="1705600"/>
          </a:xfrm>
          <a:prstGeom prst="rect">
            <a:avLst/>
          </a:prstGeom>
        </p:spPr>
      </p:pic>
      <p:sp>
        <p:nvSpPr>
          <p:cNvPr name="TextBox 4" id="4"/>
          <p:cNvSpPr txBox="true"/>
          <p:nvPr/>
        </p:nvSpPr>
        <p:spPr>
          <a:xfrm rot="0">
            <a:off x="1282378" y="2678938"/>
            <a:ext cx="11450353" cy="3322783"/>
          </a:xfrm>
          <a:prstGeom prst="rect">
            <a:avLst/>
          </a:prstGeom>
        </p:spPr>
        <p:txBody>
          <a:bodyPr anchor="t" rtlCol="false" tIns="0" lIns="0" bIns="0" rIns="0">
            <a:spAutoFit/>
          </a:bodyPr>
          <a:lstStyle/>
          <a:p>
            <a:pPr>
              <a:lnSpc>
                <a:spcPts val="3754"/>
              </a:lnSpc>
            </a:pPr>
            <a:r>
              <a:rPr lang="en-US" sz="2681">
                <a:solidFill>
                  <a:srgbClr val="FFFFFF"/>
                </a:solidFill>
                <a:latin typeface="Inter"/>
              </a:rPr>
              <a:t>    Kitlesel çoklu anten sistemleri baz istasyonlarının kapasitelerini arttırmaya yarar, bu kapasite artışı da baz istasyonlarının çok daha fazla cihazla iletişim kurmalarını sağlar. Bu özellik, 5G’nin (Internet of Things) IoT ile uyum sağlamasına neden olur. </a:t>
            </a:r>
          </a:p>
          <a:p>
            <a:pPr>
              <a:lnSpc>
                <a:spcPts val="3754"/>
              </a:lnSpc>
            </a:pPr>
          </a:p>
          <a:p>
            <a:pPr>
              <a:lnSpc>
                <a:spcPts val="3754"/>
              </a:lnSpc>
              <a:spcBef>
                <a:spcPct val="0"/>
              </a:spcBef>
            </a:pPr>
            <a:r>
              <a:rPr lang="en-US" sz="2681">
                <a:solidFill>
                  <a:srgbClr val="FFFFFF"/>
                </a:solidFill>
                <a:latin typeface="Inter"/>
              </a:rPr>
              <a:t>    Sonuç olarak, ağa aşırı yüklenmeden, aynı alanda çok daha fazla internet bağlantılı kablosuz aygıt kullanımını mümkün kılar.</a:t>
            </a:r>
          </a:p>
        </p:txBody>
      </p:sp>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028700" y="2736088"/>
            <a:ext cx="507355" cy="507355"/>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028700" y="5081120"/>
            <a:ext cx="507355" cy="507355"/>
          </a:xfrm>
          <a:prstGeom prst="rect">
            <a:avLst/>
          </a:prstGeom>
        </p:spPr>
      </p:pic>
      <p:pic>
        <p:nvPicPr>
          <p:cNvPr name="Picture 7" id="7"/>
          <p:cNvPicPr>
            <a:picLocks noChangeAspect="true"/>
          </p:cNvPicPr>
          <p:nvPr/>
        </p:nvPicPr>
        <p:blipFill>
          <a:blip r:embed="rId7"/>
          <a:srcRect l="0" t="35255" r="0" b="0"/>
          <a:stretch>
            <a:fillRect/>
          </a:stretch>
        </p:blipFill>
        <p:spPr>
          <a:xfrm flipH="false" flipV="false" rot="0">
            <a:off x="12122128" y="6001722"/>
            <a:ext cx="5137172" cy="3545927"/>
          </a:xfrm>
          <a:prstGeom prst="rect">
            <a:avLst/>
          </a:prstGeom>
        </p:spPr>
      </p:pic>
      <p:sp>
        <p:nvSpPr>
          <p:cNvPr name="TextBox 8" id="8"/>
          <p:cNvSpPr txBox="true"/>
          <p:nvPr/>
        </p:nvSpPr>
        <p:spPr>
          <a:xfrm rot="0">
            <a:off x="2049435" y="569609"/>
            <a:ext cx="14189130" cy="822932"/>
          </a:xfrm>
          <a:prstGeom prst="rect">
            <a:avLst/>
          </a:prstGeom>
        </p:spPr>
        <p:txBody>
          <a:bodyPr anchor="t" rtlCol="false" tIns="0" lIns="0" bIns="0" rIns="0">
            <a:spAutoFit/>
          </a:bodyPr>
          <a:lstStyle/>
          <a:p>
            <a:pPr algn="ctr">
              <a:lnSpc>
                <a:spcPts val="6684"/>
              </a:lnSpc>
              <a:spcBef>
                <a:spcPct val="0"/>
              </a:spcBef>
            </a:pPr>
            <a:r>
              <a:rPr lang="en-US" sz="4774">
                <a:solidFill>
                  <a:srgbClr val="FFFFFF"/>
                </a:solidFill>
                <a:latin typeface="Inter Bold"/>
              </a:rPr>
              <a:t>Kitlesel Çoklu Anten Sistemleri (Massive MIMO)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0000" t="5000" r="0" b="5000"/>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0" y="23458"/>
            <a:ext cx="1296927" cy="1651180"/>
          </a:xfrm>
          <a:prstGeom prst="rect">
            <a:avLst/>
          </a:prstGeom>
        </p:spPr>
      </p:pic>
      <p:sp>
        <p:nvSpPr>
          <p:cNvPr name="TextBox 4" id="4"/>
          <p:cNvSpPr txBox="true"/>
          <p:nvPr/>
        </p:nvSpPr>
        <p:spPr>
          <a:xfrm rot="0">
            <a:off x="1853761" y="268023"/>
            <a:ext cx="9297234" cy="1038225"/>
          </a:xfrm>
          <a:prstGeom prst="rect">
            <a:avLst/>
          </a:prstGeom>
        </p:spPr>
        <p:txBody>
          <a:bodyPr anchor="t" rtlCol="false" tIns="0" lIns="0" bIns="0" rIns="0">
            <a:spAutoFit/>
          </a:bodyPr>
          <a:lstStyle/>
          <a:p>
            <a:pPr algn="ctr">
              <a:lnSpc>
                <a:spcPts val="8400"/>
              </a:lnSpc>
              <a:spcBef>
                <a:spcPct val="0"/>
              </a:spcBef>
            </a:pPr>
            <a:r>
              <a:rPr lang="en-US" sz="6000">
                <a:solidFill>
                  <a:srgbClr val="FFFFFF"/>
                </a:solidFill>
                <a:latin typeface="Inter Bold"/>
              </a:rPr>
              <a:t>Beamforming Teknolojisi</a:t>
            </a:r>
          </a:p>
        </p:txBody>
      </p:sp>
      <p:sp>
        <p:nvSpPr>
          <p:cNvPr name="TextBox 5" id="5"/>
          <p:cNvSpPr txBox="true"/>
          <p:nvPr/>
        </p:nvSpPr>
        <p:spPr>
          <a:xfrm rot="0">
            <a:off x="1296927" y="1931002"/>
            <a:ext cx="12190255" cy="3648710"/>
          </a:xfrm>
          <a:prstGeom prst="rect">
            <a:avLst/>
          </a:prstGeom>
        </p:spPr>
        <p:txBody>
          <a:bodyPr anchor="t" rtlCol="false" tIns="0" lIns="0" bIns="0" rIns="0">
            <a:spAutoFit/>
          </a:bodyPr>
          <a:lstStyle/>
          <a:p>
            <a:pPr>
              <a:lnSpc>
                <a:spcPts val="3639"/>
              </a:lnSpc>
            </a:pPr>
            <a:r>
              <a:rPr lang="en-US" sz="2599">
                <a:solidFill>
                  <a:srgbClr val="FFFFFF"/>
                </a:solidFill>
                <a:latin typeface="Inter"/>
              </a:rPr>
              <a:t>   5G veri iletisinin doğru ve düzgün bir şekilde doğru yerlere gidip gelmesi bir hayli zordur. Bu sorunun üstesinden gelmek için 5G baz istasyonları, beamforming teknolojisini kullanmaya başladı. </a:t>
            </a:r>
          </a:p>
          <a:p>
            <a:pPr>
              <a:lnSpc>
                <a:spcPts val="3639"/>
              </a:lnSpc>
            </a:pPr>
          </a:p>
          <a:p>
            <a:pPr>
              <a:lnSpc>
                <a:spcPts val="3639"/>
              </a:lnSpc>
              <a:spcBef>
                <a:spcPct val="0"/>
              </a:spcBef>
            </a:pPr>
            <a:r>
              <a:rPr lang="en-US" sz="2599">
                <a:solidFill>
                  <a:srgbClr val="FFFFFF"/>
                </a:solidFill>
                <a:latin typeface="Inter"/>
              </a:rPr>
              <a:t>   Beamforming teknolojisinde, kablosuz ağa bağlanmak isteyen cihazlara göre antenler sinyalin dağılımını değiştirirler. Bu sayede ağ kapsama alanı, cihazlara göre hareket eder ve konumuna göre şekil değiştirir. Bu işlemler sonucunda, 5G daha güçlü ve kaliteli bir bağlantı sağlar.</a:t>
            </a:r>
          </a:p>
        </p:txBody>
      </p:sp>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789572" y="1900411"/>
            <a:ext cx="507355" cy="507355"/>
          </a:xfrm>
          <a:prstGeom prst="rect">
            <a:avLst/>
          </a:prstGeom>
        </p:spPr>
      </p:pic>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789572" y="3783933"/>
            <a:ext cx="507355" cy="507355"/>
          </a:xfrm>
          <a:prstGeom prst="rect">
            <a:avLst/>
          </a:prstGeom>
        </p:spPr>
      </p:pic>
      <p:pic>
        <p:nvPicPr>
          <p:cNvPr name="Picture 8" id="8"/>
          <p:cNvPicPr>
            <a:picLocks noChangeAspect="true"/>
          </p:cNvPicPr>
          <p:nvPr/>
        </p:nvPicPr>
        <p:blipFill>
          <a:blip r:embed="rId7"/>
          <a:srcRect l="1616" t="10264" r="3233" b="7270"/>
          <a:stretch>
            <a:fillRect/>
          </a:stretch>
        </p:blipFill>
        <p:spPr>
          <a:xfrm flipH="false" flipV="false" rot="0">
            <a:off x="3767510" y="5863036"/>
            <a:ext cx="10752980" cy="4144678"/>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9688"/>
        </a:solidFill>
      </p:bgPr>
    </p:bg>
    <p:spTree>
      <p:nvGrpSpPr>
        <p:cNvPr id="1" name=""/>
        <p:cNvGrpSpPr/>
        <p:nvPr/>
      </p:nvGrpSpPr>
      <p:grpSpPr>
        <a:xfrm>
          <a:off x="0" y="0"/>
          <a:ext cx="0" cy="0"/>
          <a:chOff x="0" y="0"/>
          <a:chExt cx="0" cy="0"/>
        </a:xfrm>
      </p:grpSpPr>
      <p:grpSp>
        <p:nvGrpSpPr>
          <p:cNvPr name="Group 2" id="2"/>
          <p:cNvGrpSpPr/>
          <p:nvPr/>
        </p:nvGrpSpPr>
        <p:grpSpPr>
          <a:xfrm rot="0">
            <a:off x="7911804" y="683855"/>
            <a:ext cx="620715" cy="620816"/>
            <a:chOff x="0" y="0"/>
            <a:chExt cx="827620" cy="827755"/>
          </a:xfrm>
        </p:grpSpPr>
        <p:grpSp>
          <p:nvGrpSpPr>
            <p:cNvPr name="Group 3" id="3"/>
            <p:cNvGrpSpPr/>
            <p:nvPr/>
          </p:nvGrpSpPr>
          <p:grpSpPr>
            <a:xfrm rot="0">
              <a:off x="0" y="0"/>
              <a:ext cx="827620" cy="827755"/>
              <a:chOff x="0" y="0"/>
              <a:chExt cx="6350000" cy="6350000"/>
            </a:xfrm>
          </p:grpSpPr>
          <p:sp>
            <p:nvSpPr>
              <p:cNvPr name="Freeform 4" id="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sp>
          <p:nvSpPr>
            <p:cNvPr name="TextBox 5" id="5"/>
            <p:cNvSpPr txBox="true"/>
            <p:nvPr/>
          </p:nvSpPr>
          <p:spPr>
            <a:xfrm rot="0">
              <a:off x="150281" y="164067"/>
              <a:ext cx="527057" cy="449443"/>
            </a:xfrm>
            <a:prstGeom prst="rect">
              <a:avLst/>
            </a:prstGeom>
          </p:spPr>
          <p:txBody>
            <a:bodyPr anchor="t" rtlCol="false" tIns="0" lIns="0" bIns="0" rIns="0">
              <a:spAutoFit/>
            </a:bodyPr>
            <a:lstStyle/>
            <a:p>
              <a:pPr algn="ctr">
                <a:lnSpc>
                  <a:spcPts val="2814"/>
                </a:lnSpc>
              </a:pPr>
              <a:r>
                <a:rPr lang="en-US" sz="2010">
                  <a:solidFill>
                    <a:srgbClr val="FFFFFF"/>
                  </a:solidFill>
                  <a:latin typeface="Inter Bold"/>
                </a:rPr>
                <a:t>1</a:t>
              </a:r>
            </a:p>
          </p:txBody>
        </p:sp>
      </p:grpSp>
      <p:grpSp>
        <p:nvGrpSpPr>
          <p:cNvPr name="Group 6" id="6"/>
          <p:cNvGrpSpPr/>
          <p:nvPr/>
        </p:nvGrpSpPr>
        <p:grpSpPr>
          <a:xfrm rot="0">
            <a:off x="7911804" y="3911652"/>
            <a:ext cx="620715" cy="620715"/>
            <a:chOff x="0" y="0"/>
            <a:chExt cx="827620" cy="827620"/>
          </a:xfrm>
        </p:grpSpPr>
        <p:grpSp>
          <p:nvGrpSpPr>
            <p:cNvPr name="Group 7" id="7"/>
            <p:cNvGrpSpPr/>
            <p:nvPr/>
          </p:nvGrpSpPr>
          <p:grpSpPr>
            <a:xfrm rot="0">
              <a:off x="0" y="0"/>
              <a:ext cx="827620" cy="827620"/>
              <a:chOff x="0" y="0"/>
              <a:chExt cx="6350000" cy="6350000"/>
            </a:xfrm>
          </p:grpSpPr>
          <p:sp>
            <p:nvSpPr>
              <p:cNvPr name="Freeform 8" id="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sp>
          <p:nvSpPr>
            <p:cNvPr name="TextBox 9" id="9"/>
            <p:cNvSpPr txBox="true"/>
            <p:nvPr/>
          </p:nvSpPr>
          <p:spPr>
            <a:xfrm rot="0">
              <a:off x="150281" y="164067"/>
              <a:ext cx="527057" cy="449308"/>
            </a:xfrm>
            <a:prstGeom prst="rect">
              <a:avLst/>
            </a:prstGeom>
          </p:spPr>
          <p:txBody>
            <a:bodyPr anchor="t" rtlCol="false" tIns="0" lIns="0" bIns="0" rIns="0">
              <a:spAutoFit/>
            </a:bodyPr>
            <a:lstStyle/>
            <a:p>
              <a:pPr algn="ctr">
                <a:lnSpc>
                  <a:spcPts val="2814"/>
                </a:lnSpc>
              </a:pPr>
              <a:r>
                <a:rPr lang="en-US" sz="2010">
                  <a:solidFill>
                    <a:srgbClr val="FEFFFD"/>
                  </a:solidFill>
                  <a:latin typeface="Inter Bold"/>
                </a:rPr>
                <a:t>2</a:t>
              </a:r>
            </a:p>
          </p:txBody>
        </p:sp>
      </p:grpSp>
      <p:grpSp>
        <p:nvGrpSpPr>
          <p:cNvPr name="Group 10" id="10"/>
          <p:cNvGrpSpPr/>
          <p:nvPr/>
        </p:nvGrpSpPr>
        <p:grpSpPr>
          <a:xfrm rot="0">
            <a:off x="7911804" y="6639575"/>
            <a:ext cx="620715" cy="620715"/>
            <a:chOff x="0" y="0"/>
            <a:chExt cx="827620" cy="827620"/>
          </a:xfrm>
        </p:grpSpPr>
        <p:grpSp>
          <p:nvGrpSpPr>
            <p:cNvPr name="Group 11" id="11"/>
            <p:cNvGrpSpPr/>
            <p:nvPr/>
          </p:nvGrpSpPr>
          <p:grpSpPr>
            <a:xfrm rot="0">
              <a:off x="0" y="0"/>
              <a:ext cx="827620" cy="827620"/>
              <a:chOff x="0" y="0"/>
              <a:chExt cx="6350000" cy="6350000"/>
            </a:xfrm>
          </p:grpSpPr>
          <p:sp>
            <p:nvSpPr>
              <p:cNvPr name="Freeform 12" id="1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sp>
          <p:nvSpPr>
            <p:cNvPr name="TextBox 13" id="13"/>
            <p:cNvSpPr txBox="true"/>
            <p:nvPr/>
          </p:nvSpPr>
          <p:spPr>
            <a:xfrm rot="0">
              <a:off x="150281" y="164067"/>
              <a:ext cx="527057" cy="449308"/>
            </a:xfrm>
            <a:prstGeom prst="rect">
              <a:avLst/>
            </a:prstGeom>
          </p:spPr>
          <p:txBody>
            <a:bodyPr anchor="t" rtlCol="false" tIns="0" lIns="0" bIns="0" rIns="0">
              <a:spAutoFit/>
            </a:bodyPr>
            <a:lstStyle/>
            <a:p>
              <a:pPr algn="ctr">
                <a:lnSpc>
                  <a:spcPts val="2814"/>
                </a:lnSpc>
              </a:pPr>
              <a:r>
                <a:rPr lang="en-US" sz="2010">
                  <a:solidFill>
                    <a:srgbClr val="FEFFFD"/>
                  </a:solidFill>
                  <a:latin typeface="Inter Bold"/>
                </a:rPr>
                <a:t>3</a:t>
              </a:r>
            </a:p>
          </p:txBody>
        </p:sp>
      </p:grpSp>
      <p:pic>
        <p:nvPicPr>
          <p:cNvPr name="Picture 14" id="1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2784099"/>
            <a:ext cx="5611439" cy="5814963"/>
          </a:xfrm>
          <a:prstGeom prst="rect">
            <a:avLst/>
          </a:prstGeom>
        </p:spPr>
      </p:pic>
      <p:sp>
        <p:nvSpPr>
          <p:cNvPr name="TextBox 15" id="15"/>
          <p:cNvSpPr txBox="true"/>
          <p:nvPr/>
        </p:nvSpPr>
        <p:spPr>
          <a:xfrm rot="0">
            <a:off x="609771" y="1118118"/>
            <a:ext cx="5450523" cy="777240"/>
          </a:xfrm>
          <a:prstGeom prst="rect">
            <a:avLst/>
          </a:prstGeom>
        </p:spPr>
        <p:txBody>
          <a:bodyPr anchor="t" rtlCol="false" tIns="0" lIns="0" bIns="0" rIns="0">
            <a:spAutoFit/>
          </a:bodyPr>
          <a:lstStyle/>
          <a:p>
            <a:pPr>
              <a:lnSpc>
                <a:spcPts val="6239"/>
              </a:lnSpc>
            </a:pPr>
            <a:r>
              <a:rPr lang="en-US" sz="4799">
                <a:solidFill>
                  <a:srgbClr val="FFFFFF"/>
                </a:solidFill>
                <a:latin typeface="Inter Bold"/>
              </a:rPr>
              <a:t>5G'nin Frekansları</a:t>
            </a:r>
          </a:p>
        </p:txBody>
      </p:sp>
      <p:sp>
        <p:nvSpPr>
          <p:cNvPr name="TextBox 16" id="16"/>
          <p:cNvSpPr txBox="true"/>
          <p:nvPr/>
        </p:nvSpPr>
        <p:spPr>
          <a:xfrm rot="0">
            <a:off x="8843065" y="715107"/>
            <a:ext cx="3913584" cy="504960"/>
          </a:xfrm>
          <a:prstGeom prst="rect">
            <a:avLst/>
          </a:prstGeom>
        </p:spPr>
        <p:txBody>
          <a:bodyPr anchor="t" rtlCol="false" tIns="0" lIns="0" bIns="0" rIns="0">
            <a:spAutoFit/>
          </a:bodyPr>
          <a:lstStyle/>
          <a:p>
            <a:pPr algn="ctr">
              <a:lnSpc>
                <a:spcPts val="4192"/>
              </a:lnSpc>
              <a:spcBef>
                <a:spcPct val="0"/>
              </a:spcBef>
            </a:pPr>
            <a:r>
              <a:rPr lang="en-US" sz="2994">
                <a:solidFill>
                  <a:srgbClr val="FFFFFF"/>
                </a:solidFill>
                <a:latin typeface="Inter Bold"/>
              </a:rPr>
              <a:t> </a:t>
            </a:r>
            <a:r>
              <a:rPr lang="en-US" sz="2994">
                <a:solidFill>
                  <a:srgbClr val="FFFFFF"/>
                </a:solidFill>
                <a:latin typeface="Inter Bold"/>
              </a:rPr>
              <a:t>Düşük Bant Frekansı</a:t>
            </a:r>
          </a:p>
        </p:txBody>
      </p:sp>
      <p:sp>
        <p:nvSpPr>
          <p:cNvPr name="TextBox 17" id="17"/>
          <p:cNvSpPr txBox="true"/>
          <p:nvPr/>
        </p:nvSpPr>
        <p:spPr>
          <a:xfrm rot="0">
            <a:off x="8632554" y="1561718"/>
            <a:ext cx="8954479" cy="2129476"/>
          </a:xfrm>
          <a:prstGeom prst="rect">
            <a:avLst/>
          </a:prstGeom>
        </p:spPr>
        <p:txBody>
          <a:bodyPr anchor="t" rtlCol="false" tIns="0" lIns="0" bIns="0" rIns="0">
            <a:spAutoFit/>
          </a:bodyPr>
          <a:lstStyle/>
          <a:p>
            <a:pPr>
              <a:lnSpc>
                <a:spcPts val="3377"/>
              </a:lnSpc>
            </a:pPr>
            <a:r>
              <a:rPr lang="en-US" sz="2412">
                <a:solidFill>
                  <a:srgbClr val="FFFFFF"/>
                </a:solidFill>
                <a:latin typeface="Inter"/>
              </a:rPr>
              <a:t>   1GHz frekansı olarak da tanımlanır. Düşük bant frekansı büyük kapsama alanına ve iyi bir duvar geçirgenliğine sahiptir. Fakat düşük bant frekansı ancak 100Mbps’ye kadar hız sunabilir.</a:t>
            </a:r>
          </a:p>
          <a:p>
            <a:pPr>
              <a:lnSpc>
                <a:spcPts val="3377"/>
              </a:lnSpc>
              <a:spcBef>
                <a:spcPct val="0"/>
              </a:spcBef>
            </a:pPr>
          </a:p>
        </p:txBody>
      </p:sp>
      <p:sp>
        <p:nvSpPr>
          <p:cNvPr name="TextBox 18" id="18"/>
          <p:cNvSpPr txBox="true"/>
          <p:nvPr/>
        </p:nvSpPr>
        <p:spPr>
          <a:xfrm rot="0">
            <a:off x="8842929" y="3939615"/>
            <a:ext cx="3470434" cy="504944"/>
          </a:xfrm>
          <a:prstGeom prst="rect">
            <a:avLst/>
          </a:prstGeom>
        </p:spPr>
        <p:txBody>
          <a:bodyPr anchor="t" rtlCol="false" tIns="0" lIns="0" bIns="0" rIns="0">
            <a:spAutoFit/>
          </a:bodyPr>
          <a:lstStyle/>
          <a:p>
            <a:pPr algn="ctr">
              <a:lnSpc>
                <a:spcPts val="4193"/>
              </a:lnSpc>
              <a:spcBef>
                <a:spcPct val="0"/>
              </a:spcBef>
            </a:pPr>
            <a:r>
              <a:rPr lang="en-US" sz="2995">
                <a:solidFill>
                  <a:srgbClr val="FFFFFF"/>
                </a:solidFill>
                <a:latin typeface="Inter Bold"/>
              </a:rPr>
              <a:t>Orta Bant Frekansı</a:t>
            </a:r>
          </a:p>
        </p:txBody>
      </p:sp>
      <p:sp>
        <p:nvSpPr>
          <p:cNvPr name="TextBox 19" id="19"/>
          <p:cNvSpPr txBox="true"/>
          <p:nvPr/>
        </p:nvSpPr>
        <p:spPr>
          <a:xfrm rot="0">
            <a:off x="8838044" y="6667538"/>
            <a:ext cx="4037171" cy="504944"/>
          </a:xfrm>
          <a:prstGeom prst="rect">
            <a:avLst/>
          </a:prstGeom>
        </p:spPr>
        <p:txBody>
          <a:bodyPr anchor="t" rtlCol="false" tIns="0" lIns="0" bIns="0" rIns="0">
            <a:spAutoFit/>
          </a:bodyPr>
          <a:lstStyle/>
          <a:p>
            <a:pPr algn="ctr">
              <a:lnSpc>
                <a:spcPts val="4193"/>
              </a:lnSpc>
              <a:spcBef>
                <a:spcPct val="0"/>
              </a:spcBef>
            </a:pPr>
            <a:r>
              <a:rPr lang="en-US" sz="2995">
                <a:solidFill>
                  <a:srgbClr val="FFFFFF"/>
                </a:solidFill>
                <a:latin typeface="Inter Bold"/>
              </a:rPr>
              <a:t>Yüksek Bant Frekansı</a:t>
            </a:r>
          </a:p>
        </p:txBody>
      </p:sp>
      <p:sp>
        <p:nvSpPr>
          <p:cNvPr name="TextBox 20" id="20"/>
          <p:cNvSpPr txBox="true"/>
          <p:nvPr/>
        </p:nvSpPr>
        <p:spPr>
          <a:xfrm rot="0">
            <a:off x="8632554" y="4782589"/>
            <a:ext cx="8980504" cy="1700851"/>
          </a:xfrm>
          <a:prstGeom prst="rect">
            <a:avLst/>
          </a:prstGeom>
        </p:spPr>
        <p:txBody>
          <a:bodyPr anchor="t" rtlCol="false" tIns="0" lIns="0" bIns="0" rIns="0">
            <a:spAutoFit/>
          </a:bodyPr>
          <a:lstStyle/>
          <a:p>
            <a:pPr>
              <a:lnSpc>
                <a:spcPts val="3377"/>
              </a:lnSpc>
            </a:pPr>
            <a:r>
              <a:rPr lang="en-US" sz="2412">
                <a:solidFill>
                  <a:srgbClr val="000000"/>
                </a:solidFill>
                <a:latin typeface="Inter"/>
              </a:rPr>
              <a:t> </a:t>
            </a:r>
            <a:r>
              <a:rPr lang="en-US" sz="2412">
                <a:solidFill>
                  <a:srgbClr val="FFFFFF"/>
                </a:solidFill>
                <a:latin typeface="Inter"/>
              </a:rPr>
              <a:t>  Düşük banttan daha hızlı ve daha az gecikme süresi sunan bir frekanstır. Fakat duvar geçirgenliği de buna kıyasla daha azdır. 1Gbps’e kadar hız sunabilir.</a:t>
            </a:r>
          </a:p>
          <a:p>
            <a:pPr algn="ctr">
              <a:lnSpc>
                <a:spcPts val="3377"/>
              </a:lnSpc>
              <a:spcBef>
                <a:spcPct val="0"/>
              </a:spcBef>
            </a:pPr>
          </a:p>
        </p:txBody>
      </p:sp>
      <p:sp>
        <p:nvSpPr>
          <p:cNvPr name="TextBox 21" id="21"/>
          <p:cNvSpPr txBox="true"/>
          <p:nvPr/>
        </p:nvSpPr>
        <p:spPr>
          <a:xfrm rot="0">
            <a:off x="8532518" y="7510512"/>
            <a:ext cx="8980504" cy="2129476"/>
          </a:xfrm>
          <a:prstGeom prst="rect">
            <a:avLst/>
          </a:prstGeom>
        </p:spPr>
        <p:txBody>
          <a:bodyPr anchor="t" rtlCol="false" tIns="0" lIns="0" bIns="0" rIns="0">
            <a:spAutoFit/>
          </a:bodyPr>
          <a:lstStyle/>
          <a:p>
            <a:pPr>
              <a:lnSpc>
                <a:spcPts val="3377"/>
              </a:lnSpc>
            </a:pPr>
            <a:r>
              <a:rPr lang="en-US" sz="2412">
                <a:solidFill>
                  <a:srgbClr val="FFFFFF"/>
                </a:solidFill>
                <a:latin typeface="Inter"/>
              </a:rPr>
              <a:t>   5G için en yüksek performansı sağlayan frekanstır. 10 Gbps’ye kadar hız sunabilir ve gecikme süresi de diğer frekanslara göre bir hayli düşüktür. Fakat kapsama alanı ve duvar geçirgenliği de diğerlerine kıyasla azdır.</a:t>
            </a:r>
          </a:p>
          <a:p>
            <a:pPr algn="ctr">
              <a:lnSpc>
                <a:spcPts val="3377"/>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DAFUSSjtpnY</dc:identifier>
  <dcterms:modified xsi:type="dcterms:W3CDTF">2011-08-01T06:04:30Z</dcterms:modified>
  <cp:revision>1</cp:revision>
  <dc:title>5G Teknolojisi Teknoloji Sunum</dc:title>
</cp:coreProperties>
</file>